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ommentAuthors.xml" ContentType="application/vnd.openxmlformats-officedocument.presentationml.commentAuthors+xml"/>
  <Override PartName="/ppt/media/image1.svg" ContentType="image/svg+xml"/>
  <Override PartName="/ppt/media/image2.svg" ContentType="image/svg+xml"/>
  <Override PartName="/ppt/media/image3.svg" ContentType="image/svg+xml"/>
  <Override PartName="/ppt/media/image4.svg" ContentType="image/svg+xml"/>
  <Override PartName="/ppt/media/image5.svg" ContentType="image/svg+xml"/>
  <Override PartName="/ppt/media/image6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472" r:id="rId5"/>
    <p:sldId id="486" r:id="rId6"/>
    <p:sldId id="487" r:id="rId7"/>
    <p:sldId id="484" r:id="rId8"/>
    <p:sldId id="475" r:id="rId9"/>
    <p:sldId id="473" r:id="rId10"/>
    <p:sldId id="477" r:id="rId11"/>
    <p:sldId id="479" r:id="rId12"/>
    <p:sldId id="478" r:id="rId13"/>
    <p:sldId id="481" r:id="rId14"/>
    <p:sldId id="488" r:id="rId15"/>
    <p:sldId id="318" r:id="rId16"/>
    <p:sldId id="490" r:id="rId17"/>
    <p:sldId id="489" r:id="rId18"/>
    <p:sldId id="491" r:id="rId19"/>
    <p:sldId id="424" r:id="rId20"/>
    <p:sldId id="502" r:id="rId21"/>
    <p:sldId id="268" r:id="rId2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черненко" initials="ич" lastIdx="1" clrIdx="0"/>
  <p:cmAuthor id="2" name="Piotr Stronkowski" initials="PS" lastIdx="3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9" autoAdjust="0"/>
    <p:restoredTop sz="94660"/>
  </p:normalViewPr>
  <p:slideViewPr>
    <p:cSldViewPr snapToGrid="0">
      <p:cViewPr>
        <p:scale>
          <a:sx n="75" d="100"/>
          <a:sy n="75" d="100"/>
        </p:scale>
        <p:origin x="828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D:\Documents\!!!!!!!!EU4Skills\!!!!!Employer_Survey\2021\!!!&#1056;&#1077;&#1079;&#1091;&#1083;&#1100;&#1090;&#1072;&#1090;&#1080;\&#1056;&#1077;&#1075;&#1110;&#1086;&#1085;&#1072;&#1083;&#1100;&#1085;&#1110;%20&#1079;&#1074;&#1110;&#1090;&#1080;\!!!Presentations_Experts\&#1042;&#1110;&#1085;&#1085;&#1080;&#1094;&#1100;&#1082;&#1072;_&#1086;&#1073;&#1083;&#1072;&#1089;&#1090;&#1100;_Data_1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D:\Documents\!!!!!!!!EU4Skills\!!!!!Employer_Survey\2021\!!!&#1056;&#1077;&#1079;&#1091;&#1083;&#1100;&#1090;&#1072;&#1090;&#1080;\&#1056;&#1077;&#1075;&#1110;&#1086;&#1085;&#1072;&#1083;&#1100;&#1085;&#1110;%20&#1079;&#1074;&#1110;&#1090;&#1080;\!!!Presentations_Experts\&#1042;&#1110;&#1085;&#1085;&#1080;&#1094;&#1100;&#1082;&#1072;_&#1086;&#1073;&#1083;&#1072;&#1089;&#1090;&#1100;_Data_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2955739408866"/>
          <c:y val="0.043565167487487"/>
          <c:w val="0.484367719145415"/>
          <c:h val="0.904156631527529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Лист1!$B$553:$B$559</c:f>
              <c:strCache>
                <c:ptCount val="7"/>
                <c:pt idx="0">
                  <c:v>Відсутність / недостатня кількість кандидатів</c:v>
                </c:pt>
                <c:pt idx="1">
                  <c:v>Відсутність необхідного освітнього рівня кандидатів</c:v>
                </c:pt>
                <c:pt idx="2">
                  <c:v>Кандидати не мали необхідних технічних навичок</c:v>
                </c:pt>
                <c:pt idx="3">
                  <c:v>Кандидатам не вистачало необхідного досвіду</c:v>
                </c:pt>
                <c:pt idx="4">
                  <c:v>Кандидати очікували на більш високу заробітну плату</c:v>
                </c:pt>
                <c:pt idx="5">
                  <c:v>Кандидатам не вистачало м'яких навичок</c:v>
                </c:pt>
                <c:pt idx="6">
                  <c:v>Інші (Впишіть)</c:v>
                </c:pt>
              </c:strCache>
            </c:strRef>
          </c:cat>
          <c:val>
            <c:numRef>
              <c:f>Лист1!$D$553:$D$559</c:f>
              <c:numCache>
                <c:formatCode>0</c:formatCode>
                <c:ptCount val="7"/>
                <c:pt idx="0">
                  <c:v>49.2</c:v>
                </c:pt>
                <c:pt idx="1">
                  <c:v>46</c:v>
                </c:pt>
                <c:pt idx="2">
                  <c:v>34.6</c:v>
                </c:pt>
                <c:pt idx="3">
                  <c:v>25.6</c:v>
                </c:pt>
                <c:pt idx="4">
                  <c:v>24.2</c:v>
                </c:pt>
                <c:pt idx="5">
                  <c:v>6.6</c:v>
                </c:pt>
                <c:pt idx="6">
                  <c:v>5.9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axId val="1130587184"/>
        <c:axId val="1130593008"/>
      </c:barChart>
      <c:catAx>
        <c:axId val="113058718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30593008"/>
        <c:crosses val="autoZero"/>
        <c:auto val="1"/>
        <c:lblAlgn val="ctr"/>
        <c:lblOffset val="100"/>
        <c:noMultiLvlLbl val="0"/>
      </c:catAx>
      <c:valAx>
        <c:axId val="1130593008"/>
        <c:scaling>
          <c:orientation val="minMax"/>
        </c:scaling>
        <c:delete val="1"/>
        <c:axPos val="t"/>
        <c:numFmt formatCode="0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13058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76200">
      <a:noFill/>
    </a:ln>
    <a:effectLst/>
  </c:spPr>
  <c:txPr>
    <a:bodyPr/>
    <a:lstStyle/>
    <a:p>
      <a:pPr>
        <a:defRPr lang="en-US" sz="1400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Лист1!$G$61</c:f>
              <c:strCache>
                <c:ptCount val="1"/>
                <c:pt idx="0">
                  <c:v>1 - Не затребувані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Лист1!$G$62:$G$66</c:f>
              <c:numCache>
                <c:formatCode>0</c:formatCode>
                <c:ptCount val="5"/>
                <c:pt idx="0">
                  <c:v>34.5</c:v>
                </c:pt>
                <c:pt idx="1">
                  <c:v>40</c:v>
                </c:pt>
                <c:pt idx="2">
                  <c:v>36.5</c:v>
                </c:pt>
                <c:pt idx="3">
                  <c:v>31.8</c:v>
                </c:pt>
                <c:pt idx="4">
                  <c:v>19.2</c:v>
                </c:pt>
              </c:numCache>
            </c:numRef>
          </c:val>
        </c:ser>
        <c:ser>
          <c:idx val="1"/>
          <c:order val="1"/>
          <c:tx>
            <c:strRef>
              <c:f>Лист1!$H$61</c:f>
              <c:strCache>
                <c:ptCount val="1"/>
                <c:pt idx="0">
                  <c:v>2-  Скоріше не затребувані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Лист1!$H$62:$H$66</c:f>
              <c:numCache>
                <c:formatCode>0</c:formatCode>
                <c:ptCount val="5"/>
                <c:pt idx="0">
                  <c:v>15.6</c:v>
                </c:pt>
                <c:pt idx="1">
                  <c:v>12</c:v>
                </c:pt>
                <c:pt idx="2">
                  <c:v>17.2</c:v>
                </c:pt>
                <c:pt idx="3">
                  <c:v>13.6</c:v>
                </c:pt>
                <c:pt idx="4">
                  <c:v>13.2</c:v>
                </c:pt>
              </c:numCache>
            </c:numRef>
          </c:val>
        </c:ser>
        <c:ser>
          <c:idx val="2"/>
          <c:order val="2"/>
          <c:tx>
            <c:strRef>
              <c:f>Лист1!$I$61</c:f>
              <c:strCache>
                <c:ptCount val="1"/>
                <c:pt idx="0">
                  <c:v>3 - Частково затребувані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Лист1!$I$62:$I$66</c:f>
              <c:numCache>
                <c:formatCode>0</c:formatCode>
                <c:ptCount val="5"/>
                <c:pt idx="0">
                  <c:v>21.1</c:v>
                </c:pt>
                <c:pt idx="1">
                  <c:v>21.2</c:v>
                </c:pt>
                <c:pt idx="2">
                  <c:v>20.2</c:v>
                </c:pt>
                <c:pt idx="3">
                  <c:v>20.3</c:v>
                </c:pt>
                <c:pt idx="4">
                  <c:v>13.1</c:v>
                </c:pt>
              </c:numCache>
            </c:numRef>
          </c:val>
        </c:ser>
        <c:ser>
          <c:idx val="3"/>
          <c:order val="3"/>
          <c:tx>
            <c:strRef>
              <c:f>Лист1!$J$61</c:f>
              <c:strCache>
                <c:ptCount val="1"/>
                <c:pt idx="0">
                  <c:v>4 - Скоріше затребувані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Лист1!$J$62:$J$66</c:f>
              <c:numCache>
                <c:formatCode>0</c:formatCode>
                <c:ptCount val="5"/>
                <c:pt idx="0">
                  <c:v>21.1</c:v>
                </c:pt>
                <c:pt idx="1">
                  <c:v>16.7</c:v>
                </c:pt>
                <c:pt idx="2">
                  <c:v>16.7</c:v>
                </c:pt>
                <c:pt idx="3">
                  <c:v>21.4</c:v>
                </c:pt>
                <c:pt idx="4">
                  <c:v>27.4</c:v>
                </c:pt>
              </c:numCache>
            </c:numRef>
          </c:val>
        </c:ser>
        <c:ser>
          <c:idx val="4"/>
          <c:order val="4"/>
          <c:tx>
            <c:strRef>
              <c:f>Лист1!$K$61</c:f>
              <c:strCache>
                <c:ptCount val="1"/>
                <c:pt idx="0">
                  <c:v>5 - Дуже затребувані</c:v>
                </c:pt>
              </c:strCache>
            </c:strRef>
          </c:tx>
          <c:spPr>
            <a:solidFill>
              <a:srgbClr val="1A2C5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en-US"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Лист1!$F$62:$F$66</c:f>
              <c:strCache>
                <c:ptCount val="5"/>
                <c:pt idx="0">
                  <c:v>Професійно-функціональні</c:v>
                </c:pt>
                <c:pt idx="1">
                  <c:v>Професійно-технічні</c:v>
                </c:pt>
                <c:pt idx="2">
                  <c:v>Цифрові</c:v>
                </c:pt>
                <c:pt idx="3">
                  <c:v>Комунікативні</c:v>
                </c:pt>
                <c:pt idx="4">
                  <c:v>Особистісно-мотиваційні</c:v>
                </c:pt>
              </c:strCache>
            </c:strRef>
          </c:cat>
          <c:val>
            <c:numRef>
              <c:f>Лист1!$K$62:$K$66</c:f>
              <c:numCache>
                <c:formatCode>0</c:formatCode>
                <c:ptCount val="5"/>
                <c:pt idx="0">
                  <c:v>7.7</c:v>
                </c:pt>
                <c:pt idx="1">
                  <c:v>10.1</c:v>
                </c:pt>
                <c:pt idx="2">
                  <c:v>9.5</c:v>
                </c:pt>
                <c:pt idx="3">
                  <c:v>13</c:v>
                </c:pt>
                <c:pt idx="4">
                  <c:v>27.2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5"/>
        <c:overlap val="100"/>
        <c:axId val="884920800"/>
        <c:axId val="884930784"/>
      </c:barChart>
      <c:catAx>
        <c:axId val="8849208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884930784"/>
        <c:crosses val="autoZero"/>
        <c:auto val="1"/>
        <c:lblAlgn val="ctr"/>
        <c:lblOffset val="100"/>
        <c:noMultiLvlLbl val="0"/>
      </c:catAx>
      <c:valAx>
        <c:axId val="884930784"/>
        <c:scaling>
          <c:orientation val="minMax"/>
          <c:max val="100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88492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8466883818159"/>
          <c:y val="0.02001530303878"/>
          <c:w val="0.844719421910174"/>
          <c:h val="0.174323045415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en-US" sz="1400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5D70D-7617-4501-9A66-CED3D63A1CE9}" type="datetimeFigureOut">
              <a:rPr lang="uk-UA" smtClean="0"/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2D5A8-7DD0-470D-8566-11FABAD39F0F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15DCC7-116B-4BEB-A0E2-C74999EB69F0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89E99-6FDB-49C7-BBB3-D192EFD21734}" type="datetimeFigureOut">
              <a:rPr lang="uk-UA" smtClean="0"/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1BCE0-C0C2-493D-A37B-EF198652C8AA}" type="slidenum">
              <a:rPr lang="uk-UA" smtClean="0"/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hyperlink" Target="https://vin.dcz.gov.ua/" TargetMode="External"/><Relationship Id="rId2" Type="http://schemas.openxmlformats.org/officeDocument/2006/relationships/image" Target="../media/image2.emf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image" Target="../media/image3.svg"/><Relationship Id="rId7" Type="http://schemas.openxmlformats.org/officeDocument/2006/relationships/image" Target="../media/image8.png"/><Relationship Id="rId6" Type="http://schemas.openxmlformats.org/officeDocument/2006/relationships/image" Target="../media/image2.svg"/><Relationship Id="rId5" Type="http://schemas.openxmlformats.org/officeDocument/2006/relationships/image" Target="../media/image7.png"/><Relationship Id="rId4" Type="http://schemas.openxmlformats.org/officeDocument/2006/relationships/image" Target="../media/image1.sv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2" Type="http://schemas.openxmlformats.org/officeDocument/2006/relationships/notesSlide" Target="../notesSlides/notesSlide2.x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4.svg"/><Relationship Id="rId1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svg"/><Relationship Id="rId2" Type="http://schemas.openxmlformats.org/officeDocument/2006/relationships/image" Target="../media/image6.png"/><Relationship Id="rId1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svg"/><Relationship Id="rId2" Type="http://schemas.openxmlformats.org/officeDocument/2006/relationships/image" Target="../media/image6.png"/><Relationship Id="rId1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svg"/><Relationship Id="rId2" Type="http://schemas.openxmlformats.org/officeDocument/2006/relationships/image" Target="../media/image10.png"/><Relationship Id="rId1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svg"/><Relationship Id="rId3" Type="http://schemas.openxmlformats.org/officeDocument/2006/relationships/image" Target="../media/image10.png"/><Relationship Id="rId2" Type="http://schemas.openxmlformats.org/officeDocument/2006/relationships/image" Target="../media/image4.emf"/><Relationship Id="rId1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svg"/><Relationship Id="rId3" Type="http://schemas.openxmlformats.org/officeDocument/2006/relationships/image" Target="../media/image10.png"/><Relationship Id="rId2" Type="http://schemas.openxmlformats.org/officeDocument/2006/relationships/image" Target="../media/image4.emf"/><Relationship Id="rId1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svg"/><Relationship Id="rId2" Type="http://schemas.openxmlformats.org/officeDocument/2006/relationships/image" Target="../media/image11.png"/><Relationship Id="rId1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svg"/><Relationship Id="rId2" Type="http://schemas.openxmlformats.org/officeDocument/2006/relationships/image" Target="../media/image11.png"/><Relationship Id="rId1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svg"/><Relationship Id="rId2" Type="http://schemas.openxmlformats.org/officeDocument/2006/relationships/image" Target="../media/image7.png"/><Relationship Id="rId1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image" Target="../media/image2.emf"/><Relationship Id="rId2" Type="http://schemas.openxmlformats.org/officeDocument/2006/relationships/image" Target="../media/image12.emf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65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52750" y="2491359"/>
            <a:ext cx="8870227" cy="1723111"/>
          </a:xfrm>
        </p:spPr>
        <p:txBody>
          <a:bodyPr>
            <a:normAutofit/>
          </a:bodyPr>
          <a:lstStyle/>
          <a:p>
            <a:pPr algn="l"/>
            <a: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РИНОК ПРАЦІ</a:t>
            </a:r>
            <a:b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uk-UA" sz="48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ВІННИЦЬКОЇ ОБЛАСТІ 2021</a:t>
            </a:r>
            <a:endParaRPr lang="en-US" sz="4800" spc="3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247650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1577" y="2413152"/>
            <a:ext cx="2034063" cy="203169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2952750" y="4845564"/>
            <a:ext cx="1986934" cy="432385"/>
            <a:chOff x="3060720" y="4921779"/>
            <a:chExt cx="1986934" cy="432385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3060720" y="4921779"/>
              <a:ext cx="1970116" cy="432385"/>
            </a:xfrm>
            <a:prstGeom prst="rect">
              <a:avLst/>
            </a:prstGeom>
            <a:solidFill>
              <a:srgbClr val="FCB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060720" y="4968694"/>
              <a:ext cx="1986934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dirty="0">
                  <a:hlinkClick r:id="rId3"/>
                </a:rPr>
                <a:t>https://vin.dcz.gov.ua</a:t>
              </a:r>
              <a:endParaRPr lang="ru-RU" sz="16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930805" y="4298655"/>
            <a:ext cx="6286500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2000" dirty="0"/>
              <a:t>Вінницька обласна служба зайнятості</a:t>
            </a:r>
            <a:endParaRPr lang="ru-RU" sz="2000" dirty="0"/>
          </a:p>
        </p:txBody>
      </p:sp>
      <p:pic>
        <p:nvPicPr>
          <p:cNvPr id="13" name="Изображение" descr="Изображение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60290" y="781578"/>
            <a:ext cx="2378567" cy="64091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6750288" y="311801"/>
            <a:ext cx="5098612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1400" dirty="0"/>
              <a:t>Дослідження здійснено в рамках програми </a:t>
            </a:r>
            <a:endParaRPr lang="ru-RU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: усеченные противолежащие углы 42"/>
          <p:cNvSpPr/>
          <p:nvPr/>
        </p:nvSpPr>
        <p:spPr>
          <a:xfrm flipH="1">
            <a:off x="1477867" y="2426185"/>
            <a:ext cx="10241597" cy="1015173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1800"/>
            <a:r>
              <a:rPr lang="uk-UA" sz="2400" b="1" dirty="0"/>
              <a:t>2.  Здійснено аналіз статистичних показників регіонального ринку праці</a:t>
            </a:r>
            <a:endParaRPr lang="ru-RU" sz="2400" b="1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547847" y="618130"/>
            <a:ext cx="6219506" cy="531715"/>
          </a:xfrm>
        </p:spPr>
        <p:txBody>
          <a:bodyPr>
            <a:noAutofit/>
          </a:bodyPr>
          <a:lstStyle/>
          <a:p>
            <a:r>
              <a:rPr lang="uk-UA" sz="3200" b="1" dirty="0" err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Проєкт</a:t>
            </a:r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з аналізу ринку праці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4813" y="1410331"/>
            <a:ext cx="7721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uk-UA" b="1" dirty="0">
                <a:solidFill>
                  <a:srgbClr val="002060"/>
                </a:solidFill>
              </a:rPr>
              <a:t>Наказ ДЦЗ щодо залучення Вінницької обласної служби зайнятості до участі у пілотному </a:t>
            </a:r>
            <a:r>
              <a:rPr lang="uk-UA" b="1" dirty="0" err="1">
                <a:solidFill>
                  <a:srgbClr val="002060"/>
                </a:solidFill>
              </a:rPr>
              <a:t>проєкті</a:t>
            </a:r>
            <a:r>
              <a:rPr lang="uk-UA" b="1" dirty="0">
                <a:solidFill>
                  <a:srgbClr val="002060"/>
                </a:solidFill>
              </a:rPr>
              <a:t> з аналізу ринку праці</a:t>
            </a:r>
            <a:endParaRPr lang="uk-UA" sz="1600" b="1" dirty="0">
              <a:solidFill>
                <a:srgbClr val="FFC000"/>
              </a:solidFill>
            </a:endParaRPr>
          </a:p>
        </p:txBody>
      </p:sp>
      <p:pic>
        <p:nvPicPr>
          <p:cNvPr id="44" name="Picture 2" descr="A picture containing object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305" y="1477099"/>
            <a:ext cx="2540232" cy="690257"/>
          </a:xfrm>
          <a:prstGeom prst="rect">
            <a:avLst/>
          </a:prstGeom>
        </p:spPr>
      </p:pic>
      <p:pic>
        <p:nvPicPr>
          <p:cNvPr id="46" name="Рисунок 45" descr="Презентация с линейчатой диаграммой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06938" y="2540568"/>
            <a:ext cx="914400" cy="914400"/>
          </a:xfrm>
          <a:prstGeom prst="rect">
            <a:avLst/>
          </a:prstGeom>
        </p:spPr>
      </p:pic>
      <p:sp>
        <p:nvSpPr>
          <p:cNvPr id="48" name="Прямоугольник: усеченные противолежащие углы 47"/>
          <p:cNvSpPr/>
          <p:nvPr/>
        </p:nvSpPr>
        <p:spPr>
          <a:xfrm flipH="1">
            <a:off x="143858" y="1371747"/>
            <a:ext cx="10447942" cy="900962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grpSp>
        <p:nvGrpSpPr>
          <p:cNvPr id="55" name="Группа 54"/>
          <p:cNvGrpSpPr/>
          <p:nvPr/>
        </p:nvGrpSpPr>
        <p:grpSpPr>
          <a:xfrm>
            <a:off x="174801" y="3657405"/>
            <a:ext cx="10447942" cy="900962"/>
            <a:chOff x="164813" y="3735036"/>
            <a:chExt cx="10447942" cy="900962"/>
          </a:xfrm>
        </p:grpSpPr>
        <p:sp>
          <p:nvSpPr>
            <p:cNvPr id="47" name="TextBox 46"/>
            <p:cNvSpPr txBox="1"/>
            <p:nvPr/>
          </p:nvSpPr>
          <p:spPr>
            <a:xfrm>
              <a:off x="355313" y="3982217"/>
              <a:ext cx="83187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400" b="1" dirty="0">
                  <a:solidFill>
                    <a:srgbClr val="002060"/>
                  </a:solidFill>
                </a:rPr>
                <a:t>3. Проведено опитування роботодавців (1710 підприємств)</a:t>
              </a:r>
              <a:endParaRPr lang="uk-UA" sz="2000" b="1" dirty="0">
                <a:solidFill>
                  <a:srgbClr val="FFC000"/>
                </a:solidFill>
              </a:endParaRPr>
            </a:p>
          </p:txBody>
        </p:sp>
        <p:sp>
          <p:nvSpPr>
            <p:cNvPr id="49" name="Прямоугольник: усеченные противолежащие углы 48"/>
            <p:cNvSpPr/>
            <p:nvPr/>
          </p:nvSpPr>
          <p:spPr>
            <a:xfrm flipH="1">
              <a:off x="164813" y="3735036"/>
              <a:ext cx="10447942" cy="900962"/>
            </a:xfrm>
            <a:prstGeom prst="snip2DiagRect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46405"/>
              <a:endParaRPr lang="ru-RU" dirty="0"/>
            </a:p>
          </p:txBody>
        </p:sp>
      </p:grpSp>
      <p:sp>
        <p:nvSpPr>
          <p:cNvPr id="50" name="Прямоугольник: усеченные противолежащие углы 49"/>
          <p:cNvSpPr/>
          <p:nvPr/>
        </p:nvSpPr>
        <p:spPr>
          <a:xfrm flipH="1">
            <a:off x="1477868" y="4676847"/>
            <a:ext cx="10209032" cy="1015173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01800"/>
            <a:r>
              <a:rPr lang="uk-UA" sz="2400" b="1" dirty="0"/>
              <a:t>3.  Проведено опитування випускників ЗП(ПТ) О 2020 року  (1317 випускників)</a:t>
            </a:r>
            <a:endParaRPr lang="ru-RU" sz="2400" b="1" dirty="0"/>
          </a:p>
        </p:txBody>
      </p:sp>
      <p:pic>
        <p:nvPicPr>
          <p:cNvPr id="51" name="Рисунок 50" descr="Академическая шапочк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81539" y="4557303"/>
            <a:ext cx="965199" cy="1286932"/>
          </a:xfrm>
          <a:prstGeom prst="rect">
            <a:avLst/>
          </a:prstGeom>
        </p:spPr>
      </p:pic>
      <p:pic>
        <p:nvPicPr>
          <p:cNvPr id="52" name="Рисунок 51" descr="Контрольный список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993421" y="3643967"/>
            <a:ext cx="914400" cy="91440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355314" y="5916233"/>
            <a:ext cx="8950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</a:rPr>
              <a:t>5. Здійснено експертну оцінку  окремих видів економічної діяльності (3 фокус групи)</a:t>
            </a:r>
            <a:endParaRPr lang="uk-UA" sz="2000" b="1" dirty="0">
              <a:solidFill>
                <a:srgbClr val="FFC000"/>
              </a:solidFill>
            </a:endParaRPr>
          </a:p>
        </p:txBody>
      </p:sp>
      <p:sp>
        <p:nvSpPr>
          <p:cNvPr id="54" name="Прямоугольник: усеченные противолежащие углы 53"/>
          <p:cNvSpPr/>
          <p:nvPr/>
        </p:nvSpPr>
        <p:spPr>
          <a:xfrm flipH="1">
            <a:off x="174801" y="5854030"/>
            <a:ext cx="10447942" cy="900962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pic>
        <p:nvPicPr>
          <p:cNvPr id="57" name="Рисунок 56" descr="Мозговой штурм группы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977235" y="5881249"/>
            <a:ext cx="883507" cy="9009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584835" y="1737877"/>
            <a:ext cx="4653478" cy="4237303"/>
          </a:xfrm>
          <a:prstGeom prst="snip2DiagRect">
            <a:avLst/>
          </a:prstGeom>
          <a:solidFill>
            <a:srgbClr val="002060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35227" y="744299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Статистичний аналіз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41" name="Рисунок 40" descr="Презентация с линейчатой диаграммой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835" y="541723"/>
            <a:ext cx="914400" cy="9144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46605" y="2083695"/>
            <a:ext cx="4491708" cy="3476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chemeClr val="bg1"/>
                </a:solidFill>
              </a:rPr>
              <a:t>Пріоритетні галузі</a:t>
            </a:r>
            <a:endParaRPr lang="uk-UA" sz="2400" b="1" dirty="0">
              <a:solidFill>
                <a:schemeClr val="bg1"/>
              </a:solidFill>
            </a:endParaRPr>
          </a:p>
          <a:p>
            <a:pPr algn="ctr"/>
            <a:r>
              <a:rPr lang="uk-UA" dirty="0">
                <a:solidFill>
                  <a:schemeClr val="bg1"/>
                </a:solidFill>
              </a:rPr>
              <a:t>(за</a:t>
            </a:r>
            <a:r>
              <a:rPr lang="en-US" altLang="uk-UA" dirty="0">
                <a:solidFill>
                  <a:schemeClr val="bg1"/>
                </a:solidFill>
              </a:rPr>
              <a:t> </a:t>
            </a:r>
            <a:r>
              <a:rPr lang="uk-UA" altLang="uk-UA" dirty="0">
                <a:solidFill>
                  <a:schemeClr val="bg1"/>
                </a:solidFill>
              </a:rPr>
              <a:t>часткою</a:t>
            </a:r>
            <a:r>
              <a:rPr lang="uk-UA" dirty="0">
                <a:solidFill>
                  <a:schemeClr val="bg1"/>
                </a:solidFill>
              </a:rPr>
              <a:t> у ВДВ, обсягами реалізованої продукції, кількістю зайнятих)</a:t>
            </a:r>
            <a:r>
              <a:rPr lang="uk-UA" b="1" dirty="0">
                <a:solidFill>
                  <a:schemeClr val="bg1"/>
                </a:solidFill>
              </a:rPr>
              <a:t> </a:t>
            </a:r>
            <a:endParaRPr lang="uk-UA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uk-UA" sz="2400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сільське господарство</a:t>
            </a:r>
            <a:endParaRPr lang="uk-UA" sz="2400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промисловість</a:t>
            </a:r>
            <a:endParaRPr lang="uk-UA" sz="2400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оптова та роздрібна торгівля</a:t>
            </a:r>
            <a:endParaRPr lang="uk-UA" sz="2400" b="1" dirty="0">
              <a:solidFill>
                <a:schemeClr val="bg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chemeClr val="bg1"/>
                </a:solidFill>
              </a:rPr>
              <a:t>транспорт</a:t>
            </a:r>
            <a:endParaRPr lang="uk-UA" sz="24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6380856" y="1712477"/>
            <a:ext cx="4812641" cy="4237303"/>
          </a:xfrm>
          <a:prstGeom prst="snip2DiagRect">
            <a:avLst/>
          </a:prstGeom>
          <a:solidFill>
            <a:srgbClr val="FFC000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>
              <a:spcAft>
                <a:spcPts val="1200"/>
              </a:spcAft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540500" y="2018010"/>
            <a:ext cx="4652997" cy="3507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2400" b="1" dirty="0">
                <a:solidFill>
                  <a:srgbClr val="002060"/>
                </a:solidFill>
              </a:rPr>
              <a:t>Демографічний потенціал регіону </a:t>
            </a:r>
            <a:endParaRPr lang="uk-UA" sz="24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збереження значної частки населення віком 15-64 роки</a:t>
            </a:r>
            <a:endParaRPr lang="uk-UA" sz="24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збільшення частки населення віком 65+</a:t>
            </a:r>
            <a:endParaRPr lang="uk-UA" sz="2400" b="1" dirty="0">
              <a:solidFill>
                <a:srgbClr val="002060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solidFill>
                  <a:srgbClr val="002060"/>
                </a:solidFill>
              </a:rPr>
              <a:t>наростання міграційного відтоку </a:t>
            </a:r>
            <a:endParaRPr lang="uk-UA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248722" y="1965149"/>
            <a:ext cx="3408876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35227" y="744299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Статистичний аналіз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41" name="Рисунок 40" descr="Презентация с линейчатой диаграммой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835" y="541723"/>
            <a:ext cx="914400" cy="914400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4391563" y="1965149"/>
            <a:ext cx="3408876" cy="4510880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8534402" y="1885600"/>
            <a:ext cx="3408876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48722" y="2485152"/>
            <a:ext cx="3408876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Найбільш чисельні робітничі професії регіону</a:t>
            </a:r>
            <a:endParaRPr lang="uk-UA" b="1" dirty="0">
              <a:solidFill>
                <a:srgbClr val="002060"/>
              </a:solidFill>
            </a:endParaRPr>
          </a:p>
          <a:p>
            <a:pPr algn="ctr"/>
            <a:endParaRPr lang="uk-UA" b="1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Водії транспортних засобів</a:t>
            </a:r>
            <a:endParaRPr lang="uk-UA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Продавці продовольчих товарів</a:t>
            </a:r>
            <a:endParaRPr lang="uk-UA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Трактористи</a:t>
            </a:r>
            <a:endParaRPr lang="uk-UA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Машиністи (кочегар) котелень.</a:t>
            </a:r>
            <a:endParaRPr lang="uk-UA" b="1" dirty="0">
              <a:solidFill>
                <a:srgbClr val="002060"/>
              </a:solidFill>
            </a:endParaRPr>
          </a:p>
          <a:p>
            <a:pPr algn="r"/>
            <a:endParaRPr lang="uk-UA" sz="1600" dirty="0"/>
          </a:p>
          <a:p>
            <a:pPr algn="r"/>
            <a:r>
              <a:rPr lang="uk-UA" sz="1600" dirty="0">
                <a:solidFill>
                  <a:srgbClr val="002060"/>
                </a:solidFill>
              </a:rPr>
              <a:t>(</a:t>
            </a:r>
            <a:r>
              <a:rPr lang="uk-UA" sz="1600" i="1" dirty="0">
                <a:solidFill>
                  <a:srgbClr val="002060"/>
                </a:solidFill>
              </a:rPr>
              <a:t>Дані Пенсійного Фонду України, 2021</a:t>
            </a:r>
            <a:r>
              <a:rPr lang="uk-UA" sz="1600" b="1" dirty="0">
                <a:solidFill>
                  <a:srgbClr val="002060"/>
                </a:solidFill>
              </a:rPr>
              <a:t>)</a:t>
            </a:r>
            <a:endParaRPr lang="uk-UA" sz="1600" b="1" dirty="0">
              <a:solidFill>
                <a:srgbClr val="002060"/>
              </a:solidFill>
            </a:endParaRPr>
          </a:p>
          <a:p>
            <a:pPr algn="ctr"/>
            <a:endParaRPr lang="uk-UA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4391562" y="2189843"/>
            <a:ext cx="3408878" cy="36925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Порівняно з 2016  роком кількість зареєстрованих безробітних:</a:t>
            </a:r>
            <a:endParaRPr lang="uk-UA" b="1" dirty="0">
              <a:solidFill>
                <a:srgbClr val="002060"/>
              </a:solidFill>
            </a:endParaRPr>
          </a:p>
          <a:p>
            <a:pPr algn="ctr"/>
            <a:endParaRPr lang="uk-UA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Зростала серед :</a:t>
            </a:r>
            <a:endParaRPr lang="uk-UA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робітників з обслуговування устаткування, </a:t>
            </a:r>
            <a:endParaRPr lang="uk-UA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працівників сфери торгівлі та послуг. </a:t>
            </a:r>
            <a:endParaRPr lang="uk-UA" dirty="0">
              <a:solidFill>
                <a:srgbClr val="002060"/>
              </a:solidFill>
            </a:endParaRPr>
          </a:p>
          <a:p>
            <a:endParaRPr lang="uk-UA" b="1" dirty="0">
              <a:solidFill>
                <a:srgbClr val="002060"/>
              </a:solidFill>
            </a:endParaRPr>
          </a:p>
          <a:p>
            <a:r>
              <a:rPr lang="uk-UA" b="1" dirty="0">
                <a:solidFill>
                  <a:srgbClr val="002060"/>
                </a:solidFill>
              </a:rPr>
              <a:t>Скоротилася серед </a:t>
            </a:r>
            <a:endParaRPr lang="uk-UA" b="1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2060"/>
                </a:solidFill>
              </a:rPr>
              <a:t>кваліфікованих робітників сільського господарства.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606891" y="2189843"/>
            <a:ext cx="3263898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2000" b="1" dirty="0">
                <a:solidFill>
                  <a:srgbClr val="002060"/>
                </a:solidFill>
              </a:rPr>
              <a:t>Найвищий рівень заробітних плат зафіксований серед</a:t>
            </a:r>
            <a:r>
              <a:rPr lang="uk-UA" sz="2000" dirty="0">
                <a:solidFill>
                  <a:srgbClr val="002060"/>
                </a:solidFill>
              </a:rPr>
              <a:t>:</a:t>
            </a:r>
            <a:endParaRPr lang="uk-UA" sz="2000" dirty="0">
              <a:solidFill>
                <a:srgbClr val="002060"/>
              </a:solidFill>
            </a:endParaRPr>
          </a:p>
          <a:p>
            <a:pPr algn="ctr">
              <a:spcAft>
                <a:spcPts val="1200"/>
              </a:spcAft>
            </a:pPr>
            <a:r>
              <a:rPr lang="uk-UA" sz="2000" dirty="0">
                <a:solidFill>
                  <a:srgbClr val="002060"/>
                </a:solidFill>
              </a:rPr>
              <a:t> </a:t>
            </a:r>
            <a:endParaRPr lang="uk-UA" sz="2000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робітників з обслуговування дорожньої техніки</a:t>
            </a:r>
            <a:endParaRPr lang="uk-UA" sz="1800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трактористів, </a:t>
            </a:r>
            <a:endParaRPr lang="uk-UA" sz="1800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rgbClr val="002060"/>
                </a:solidFill>
              </a:rPr>
              <a:t>слюсарів з механоскладальних робіт.</a:t>
            </a:r>
            <a:endParaRPr lang="en-US" sz="1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: усеченные противолежащие углы 34"/>
          <p:cNvSpPr/>
          <p:nvPr/>
        </p:nvSpPr>
        <p:spPr>
          <a:xfrm flipH="1">
            <a:off x="6341285" y="1965150"/>
            <a:ext cx="5525604" cy="3899632"/>
          </a:xfrm>
          <a:prstGeom prst="snip2Diag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77376" y="2188981"/>
            <a:ext cx="448709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</a:rPr>
              <a:t>Взяли участь у опитуванні:</a:t>
            </a:r>
            <a:endParaRPr lang="uk-UA" sz="2800" b="1" dirty="0">
              <a:solidFill>
                <a:schemeClr val="bg1"/>
              </a:solidFill>
            </a:endParaRPr>
          </a:p>
          <a:p>
            <a:pPr algn="ctr"/>
            <a:r>
              <a:rPr lang="uk-UA" sz="2400" b="1" dirty="0">
                <a:solidFill>
                  <a:srgbClr val="FFC000"/>
                </a:solidFill>
              </a:rPr>
              <a:t>10% діючих підприємств області</a:t>
            </a:r>
            <a:endParaRPr lang="uk-UA" sz="2400" b="1" dirty="0">
              <a:solidFill>
                <a:srgbClr val="FFC000"/>
              </a:solidFill>
            </a:endParaRPr>
          </a:p>
          <a:p>
            <a:pPr algn="ctr"/>
            <a:r>
              <a:rPr lang="uk-UA" sz="4000" b="1" dirty="0">
                <a:solidFill>
                  <a:schemeClr val="bg1"/>
                </a:solidFill>
              </a:rPr>
              <a:t>1710 підприємств </a:t>
            </a:r>
            <a:endParaRPr lang="uk-UA" sz="40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20350" y="3914966"/>
            <a:ext cx="5122928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70    </a:t>
            </a:r>
            <a:r>
              <a:rPr lang="uk-UA" sz="2000" b="1" dirty="0">
                <a:solidFill>
                  <a:schemeClr val="bg1"/>
                </a:solidFill>
              </a:rPr>
              <a:t>ВЕЛИКИХ</a:t>
            </a:r>
            <a:r>
              <a:rPr lang="uk-UA" sz="2000" b="1" dirty="0">
                <a:solidFill>
                  <a:srgbClr val="002060"/>
                </a:solidFill>
              </a:rPr>
              <a:t>  </a:t>
            </a:r>
            <a:r>
              <a:rPr lang="uk-UA" sz="2000" b="1" dirty="0">
                <a:solidFill>
                  <a:srgbClr val="FFC000"/>
                </a:solidFill>
              </a:rPr>
              <a:t>(43 896 працівників)</a:t>
            </a:r>
            <a:endParaRPr lang="uk-UA" sz="2000" b="1" dirty="0">
              <a:solidFill>
                <a:srgbClr val="FFC000"/>
              </a:solidFill>
            </a:endParaRP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347  </a:t>
            </a:r>
            <a:r>
              <a:rPr lang="uk-UA" sz="2000" b="1" dirty="0">
                <a:solidFill>
                  <a:schemeClr val="bg1"/>
                </a:solidFill>
              </a:rPr>
              <a:t>СЕРЕДНІХ</a:t>
            </a:r>
            <a:r>
              <a:rPr lang="uk-UA" sz="2000" b="1" dirty="0">
                <a:solidFill>
                  <a:srgbClr val="002060"/>
                </a:solidFill>
              </a:rPr>
              <a:t> </a:t>
            </a:r>
            <a:r>
              <a:rPr lang="uk-UA" sz="2000" b="1" dirty="0">
                <a:solidFill>
                  <a:srgbClr val="FFC000"/>
                </a:solidFill>
              </a:rPr>
              <a:t>(33 991 працівник)</a:t>
            </a:r>
            <a:endParaRPr lang="uk-UA" sz="2000" b="1" dirty="0">
              <a:solidFill>
                <a:srgbClr val="FFC000"/>
              </a:solidFill>
            </a:endParaRP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648  </a:t>
            </a:r>
            <a:r>
              <a:rPr lang="uk-UA" sz="2000" b="1" dirty="0">
                <a:solidFill>
                  <a:schemeClr val="bg1"/>
                </a:solidFill>
              </a:rPr>
              <a:t>МАЛИХ</a:t>
            </a:r>
            <a:r>
              <a:rPr lang="uk-UA" sz="2000" b="1" dirty="0">
                <a:solidFill>
                  <a:srgbClr val="002060"/>
                </a:solidFill>
              </a:rPr>
              <a:t> </a:t>
            </a:r>
            <a:r>
              <a:rPr lang="uk-UA" sz="2000" b="1" dirty="0">
                <a:solidFill>
                  <a:srgbClr val="FFC000"/>
                </a:solidFill>
              </a:rPr>
              <a:t>(16 093 працівники)</a:t>
            </a:r>
            <a:endParaRPr lang="uk-UA" sz="2000" b="1" dirty="0">
              <a:solidFill>
                <a:srgbClr val="FFC000"/>
              </a:solidFill>
            </a:endParaRPr>
          </a:p>
          <a:p>
            <a:pPr marL="342900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rgbClr val="FFC000"/>
                </a:solidFill>
              </a:rPr>
              <a:t>645  </a:t>
            </a:r>
            <a:r>
              <a:rPr lang="uk-UA" sz="2000" b="1" dirty="0">
                <a:solidFill>
                  <a:schemeClr val="bg1"/>
                </a:solidFill>
              </a:rPr>
              <a:t>МІКРО та ФОП  </a:t>
            </a:r>
            <a:r>
              <a:rPr lang="uk-UA" sz="2000" b="1" dirty="0">
                <a:solidFill>
                  <a:srgbClr val="FFC000"/>
                </a:solidFill>
              </a:rPr>
              <a:t>(3 116 працівників)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6220" y="3429000"/>
            <a:ext cx="52483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РЕПРЕЗЕНТАТИВНА ВИБІРКА </a:t>
            </a:r>
            <a:r>
              <a:rPr lang="uk-UA" sz="2800" b="1" dirty="0">
                <a:solidFill>
                  <a:srgbClr val="002060"/>
                </a:solidFill>
              </a:rPr>
              <a:t>за розміром підприємств та розділами КВЕД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6220" y="2079994"/>
            <a:ext cx="52483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ПРОВЕДЕНО </a:t>
            </a:r>
            <a:r>
              <a:rPr lang="uk-UA" sz="2800" b="1" dirty="0">
                <a:solidFill>
                  <a:srgbClr val="002060"/>
                </a:solidFill>
              </a:rPr>
              <a:t>у червні-липні 2021 року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6220" y="5271685"/>
            <a:ext cx="5248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FFC000"/>
                </a:solidFill>
              </a:rPr>
              <a:t>ПОХИБКА ВИБІРКИ: </a:t>
            </a:r>
            <a:r>
              <a:rPr lang="uk-UA" sz="3200" b="1" dirty="0">
                <a:solidFill>
                  <a:srgbClr val="002060"/>
                </a:solidFill>
              </a:rPr>
              <a:t>3%</a:t>
            </a:r>
            <a:endParaRPr lang="uk-UA" sz="2800" b="1" dirty="0">
              <a:solidFill>
                <a:srgbClr val="FFC000"/>
              </a:solidFill>
            </a:endParaRPr>
          </a:p>
        </p:txBody>
      </p:sp>
      <p:pic>
        <p:nvPicPr>
          <p:cNvPr id="39" name="Рисунок 38" descr="Контрольный спис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4835" y="554423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0556" y="4531572"/>
            <a:ext cx="5464444" cy="185490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Планують  скорочення персоналу – 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2 % 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Обсяг запланованого скорочення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0,2%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Планують  відкриття вакансій – 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12%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Обсяг запланованих вакансій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1,5%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395970" y="1839556"/>
            <a:ext cx="4391294" cy="1589444"/>
            <a:chOff x="542656" y="1296980"/>
            <a:chExt cx="43912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0756" y="155433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За останні 12 місяців:</a:t>
              </a:r>
              <a:endParaRPr lang="uk-UA" sz="2800" b="1" dirty="0">
                <a:solidFill>
                  <a:srgbClr val="002060"/>
                </a:solidFill>
                <a:latin typeface="Fira Sans" panose="020B0503050000020004" pitchFamily="34" charset="0"/>
              </a:endParaRPr>
            </a:p>
          </p:txBody>
        </p:sp>
      </p:grpSp>
      <p:sp>
        <p:nvSpPr>
          <p:cNvPr id="7" name="Прямоугольник: усеченные противолежащие углы 6"/>
          <p:cNvSpPr/>
          <p:nvPr/>
        </p:nvSpPr>
        <p:spPr>
          <a:xfrm>
            <a:off x="5352008" y="1399855"/>
            <a:ext cx="6603182" cy="2941314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Масового скорочення не відбувалось</a:t>
            </a:r>
            <a:endParaRPr lang="en-US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 err="1">
                <a:solidFill>
                  <a:srgbClr val="002060"/>
                </a:solidFill>
              </a:rPr>
              <a:t>Вказутюь</a:t>
            </a:r>
            <a:r>
              <a:rPr lang="uk-UA" sz="2000" b="1" dirty="0">
                <a:solidFill>
                  <a:srgbClr val="002060"/>
                </a:solidFill>
              </a:rPr>
              <a:t> на негативний вплив пандемії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72%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Скорочували персонал через пандемію 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11%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Скоротили  робочий час працівників 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30%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Наймали робітничі професії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67%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Наймали випускників ЗП (ПТ)О -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11%</a:t>
            </a:r>
            <a:endParaRPr lang="uk-UA" sz="2000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Проводили перенавчання – </a:t>
            </a:r>
            <a:r>
              <a:rPr lang="uk-UA" sz="2000" b="1" dirty="0">
                <a:solidFill>
                  <a:schemeClr val="bg1"/>
                </a:solidFill>
                <a:highlight>
                  <a:srgbClr val="000080"/>
                </a:highlight>
              </a:rPr>
              <a:t>39%</a:t>
            </a:r>
            <a:endParaRPr lang="uk-UA" b="1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grpSp>
        <p:nvGrpSpPr>
          <p:cNvPr id="20" name="Группа 19"/>
          <p:cNvGrpSpPr/>
          <p:nvPr/>
        </p:nvGrpSpPr>
        <p:grpSpPr>
          <a:xfrm flipH="1">
            <a:off x="6477002" y="4762051"/>
            <a:ext cx="4380865" cy="1589444"/>
            <a:chOff x="542656" y="1296980"/>
            <a:chExt cx="4380865" cy="1589444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70327" y="157202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У наступні 12 місяців:</a:t>
              </a:r>
              <a:endParaRPr lang="uk-UA" sz="2800" b="1" dirty="0">
                <a:solidFill>
                  <a:schemeClr val="bg1"/>
                </a:solidFill>
                <a:latin typeface="Fira Sans" panose="020B0503050000020004" pitchFamily="34" charset="0"/>
              </a:endParaRPr>
            </a:p>
          </p:txBody>
        </p:sp>
      </p:grpSp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470773" y="66534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24" name="Рисунок 23" descr="Контрольный спис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6" name="Таблица 6"/>
          <p:cNvGraphicFramePr>
            <a:graphicFrameLocks noGrp="1"/>
          </p:cNvGraphicFramePr>
          <p:nvPr/>
        </p:nvGraphicFramePr>
        <p:xfrm>
          <a:off x="241300" y="1382356"/>
          <a:ext cx="11696700" cy="505751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6156"/>
                <a:gridCol w="5480272"/>
                <a:gridCol w="5480272"/>
              </a:tblGrid>
              <a:tr h="89094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№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ПРОФЕСІЇ ЗА ЯКИМИ НАЙМАЛИ ВИПУСКНИКІВ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2000" dirty="0">
                          <a:solidFill>
                            <a:schemeClr val="bg1"/>
                          </a:solidFill>
                        </a:rPr>
                        <a:t>ПРОФЕСІЇ ЗА ЯКИМИ НАЙМАЛИ ПРАЦІВНИКІВ </a:t>
                      </a:r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37921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Слюсар-ремонтник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Водій автотранспортних засобів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2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Тренер-викладач з виду спорту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Підсобний робітник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3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Тракторист-машиніст сільськогосподарського виробництва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Сестра медична (брат медичний)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4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Артист (хору, оркестру ін.)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Оператор котельні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9688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5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Верстатник широкого профілю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Агент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6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Електрогазозварник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Швачка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415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7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Продавець продовольчих товарів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8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Лікар ветеринарної медицини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Вантажник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9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Забивач худоби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Дорожній робітник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10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Продавець-консультант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2000" u="none" strike="noStrike" noProof="0" dirty="0">
                          <a:solidFill>
                            <a:srgbClr val="1B2C5D"/>
                          </a:solidFill>
                          <a:effectLst/>
                        </a:rPr>
                        <a:t>Верстатник деревообробних верстатів</a:t>
                      </a:r>
                      <a:endParaRPr lang="uk-UA" sz="2000" b="0" i="0" u="none" strike="noStrike" noProof="0" dirty="0">
                        <a:solidFill>
                          <a:srgbClr val="1B2C5D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138" marR="9138" marT="913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6" name="Таблица 6"/>
          <p:cNvGraphicFramePr>
            <a:graphicFrameLocks noGrp="1"/>
          </p:cNvGraphicFramePr>
          <p:nvPr/>
        </p:nvGraphicFramePr>
        <p:xfrm>
          <a:off x="241300" y="1382356"/>
          <a:ext cx="11696700" cy="52847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36156"/>
                <a:gridCol w="5480272"/>
                <a:gridCol w="5480272"/>
              </a:tblGrid>
              <a:tr h="890944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№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>
                          <a:solidFill>
                            <a:srgbClr val="002060"/>
                          </a:solidFill>
                        </a:rPr>
                        <a:t>ПРОФЕСІЇ ЗА ЯКИМИ ПРОВОДИЛИ ПЕРЕНАВЧАННЯ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1800" dirty="0">
                          <a:solidFill>
                            <a:schemeClr val="bg1"/>
                          </a:solidFill>
                        </a:rPr>
                        <a:t>ПРОФЕСІЇ ЗА ЯКИМИ ПЛАНУЄТЬСЯ ВІДКРИТТЯ ВАКАНСІЙ</a:t>
                      </a:r>
                      <a:endParaRPr lang="ru-RU" sz="18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37921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Продавець-консультант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Робітник з комплексного обслуговування сільськогосподарського виробництва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2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навантажувача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В'язальник схемних джгутів, кабелів та шнурів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3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Тракторист-машиніст сільськогосподарського виробництва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03751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4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Охоронник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автотранспортних засобів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9688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5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Швачка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Підсобний робітник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6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Машиніст (кочегар) котельні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Сортувальник у виробництві харчової продукції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4154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7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Кабельник-</a:t>
                      </a:r>
                      <a:r>
                        <a:rPr lang="uk-UA" sz="1800" b="0" i="0" u="none" strike="noStrike" noProof="0" dirty="0" err="1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спаювальник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Тракторист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8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Електрик цеху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Швачка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9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Лісоруб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Оператор котельні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3065">
                <a:tc>
                  <a:txBody>
                    <a:bodyPr/>
                    <a:lstStyle/>
                    <a:p>
                      <a:pPr marL="0" indent="0" algn="ctr" fontAlgn="b">
                        <a:buFont typeface="+mj-lt"/>
                        <a:buNone/>
                      </a:pPr>
                      <a:r>
                        <a:rPr lang="uk-UA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10</a:t>
                      </a:r>
                      <a:endParaRPr lang="uk-UA" sz="16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207" marR="6207" marT="62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9705" algn="l" fontAlgn="b"/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Апаратник варіння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5977" marR="5977" marT="597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145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uk-UA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Fira Sans" panose="020B0503050000020004" pitchFamily="34" charset="0"/>
                        </a:rPr>
                        <a:t>Водій навантажувача</a:t>
                      </a:r>
                      <a:endParaRPr lang="uk-UA" sz="1800" b="0" i="0" u="none" strike="noStrike" noProof="0" dirty="0">
                        <a:solidFill>
                          <a:srgbClr val="000000"/>
                        </a:solidFill>
                        <a:effectLst/>
                        <a:latin typeface="Fira Sans" panose="020B0503050000020004" pitchFamily="34" charset="0"/>
                      </a:endParaRPr>
                    </a:p>
                  </a:txBody>
                  <a:tcPr marL="6463" marR="6463" marT="64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999947" y="1418569"/>
            <a:ext cx="4353194" cy="1589444"/>
            <a:chOff x="542656" y="1296980"/>
            <a:chExt cx="43531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42656" y="1646383"/>
              <a:ext cx="4353194" cy="917079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uk-UA" sz="24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МАЛИ ПРОБЛЕМИ НАЙМУ</a:t>
              </a:r>
              <a:endParaRPr lang="uk-UA" sz="2400" b="1" dirty="0">
                <a:solidFill>
                  <a:srgbClr val="002060"/>
                </a:solidFill>
                <a:latin typeface="Fira Sans" panose="020B0503050000020004" pitchFamily="34" charset="0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 flipH="1">
            <a:off x="6582744" y="3699256"/>
            <a:ext cx="4380865" cy="1589444"/>
            <a:chOff x="542656" y="1296980"/>
            <a:chExt cx="4380865" cy="1589444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70327" y="157202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 algn="ctr"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ПРОБЛЕМИ НАЙМУ</a:t>
              </a:r>
              <a:endParaRPr lang="uk-UA" sz="2800" b="1" dirty="0">
                <a:solidFill>
                  <a:schemeClr val="bg1"/>
                </a:solidFill>
                <a:latin typeface="Fira Sans" panose="020B0503050000020004" pitchFamily="34" charset="0"/>
              </a:endParaRPr>
            </a:p>
          </p:txBody>
        </p:sp>
      </p:grpSp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1470773" y="66534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24" name="Рисунок 23" descr="Контрольный список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121730" y="3357416"/>
            <a:ext cx="6857274" cy="3335787"/>
            <a:chOff x="6022577" y="1142356"/>
            <a:chExt cx="6430211" cy="2992868"/>
          </a:xfrm>
        </p:grpSpPr>
        <p:sp>
          <p:nvSpPr>
            <p:cNvPr id="7" name="Прямоугольник: усеченные противолежащие углы 6"/>
            <p:cNvSpPr/>
            <p:nvPr/>
          </p:nvSpPr>
          <p:spPr>
            <a:xfrm>
              <a:off x="6022577" y="1142356"/>
              <a:ext cx="6001547" cy="2915173"/>
            </a:xfrm>
            <a:prstGeom prst="snip2DiagRect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spcAft>
                  <a:spcPts val="600"/>
                </a:spcAft>
                <a:buClr>
                  <a:srgbClr val="002060"/>
                </a:buClr>
                <a:buFont typeface="Wingdings" panose="05000000000000000000" pitchFamily="2" charset="2"/>
                <a:buChar char="§"/>
              </a:pPr>
              <a:endParaRPr lang="uk-UA" b="1" dirty="0">
                <a:solidFill>
                  <a:schemeClr val="bg1"/>
                </a:solidFill>
                <a:highlight>
                  <a:srgbClr val="000080"/>
                </a:highlight>
              </a:endParaRPr>
            </a:p>
          </p:txBody>
        </p:sp>
        <p:graphicFrame>
          <p:nvGraphicFramePr>
            <p:cNvPr id="26" name="Диаграмма 25"/>
            <p:cNvGraphicFramePr/>
            <p:nvPr/>
          </p:nvGraphicFramePr>
          <p:xfrm>
            <a:off x="6022577" y="1220051"/>
            <a:ext cx="6430211" cy="291517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</p:grpSp>
      <p:sp>
        <p:nvSpPr>
          <p:cNvPr id="2" name="Прямоугольник: усеченные противолежащие углы 1"/>
          <p:cNvSpPr/>
          <p:nvPr/>
        </p:nvSpPr>
        <p:spPr>
          <a:xfrm>
            <a:off x="7023100" y="1321913"/>
            <a:ext cx="4126865" cy="2138199"/>
          </a:xfrm>
          <a:prstGeom prst="snip2DiagRect">
            <a:avLst>
              <a:gd name="adj1" fmla="val 0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299768" y="1405087"/>
            <a:ext cx="36638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</a:rPr>
              <a:t>22% </a:t>
            </a:r>
            <a:r>
              <a:rPr lang="uk-UA" sz="4000" b="1" dirty="0">
                <a:solidFill>
                  <a:srgbClr val="002060"/>
                </a:solidFill>
              </a:rPr>
              <a:t>роботодавців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717077" y="4969115"/>
            <a:ext cx="4353193" cy="1506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Найбільш складні у  підборі:</a:t>
            </a:r>
            <a:endParaRPr lang="uk-UA" sz="2000" dirty="0">
              <a:solidFill>
                <a:srgbClr val="002060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B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Професії металургії та машинобудування</a:t>
            </a:r>
            <a:endParaRPr lang="uk-UA" dirty="0">
              <a:solidFill>
                <a:srgbClr val="1B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1B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Водії та робітники з обслуговування пересувної техніки </a:t>
            </a:r>
            <a:endParaRPr lang="en-US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5" name="Заголовок 1"/>
          <p:cNvSpPr txBox="1"/>
          <p:nvPr/>
        </p:nvSpPr>
        <p:spPr>
          <a:xfrm>
            <a:off x="1470773" y="665342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роботодавців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7" name="Рисунок 16" descr="Контрольный список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9117" y="426474"/>
            <a:ext cx="914400" cy="914400"/>
          </a:xfrm>
          <a:prstGeom prst="rect">
            <a:avLst/>
          </a:prstGeom>
        </p:spPr>
      </p:pic>
      <p:graphicFrame>
        <p:nvGraphicFramePr>
          <p:cNvPr id="13" name="Диаграмма 12"/>
          <p:cNvGraphicFramePr/>
          <p:nvPr/>
        </p:nvGraphicFramePr>
        <p:xfrm>
          <a:off x="0" y="2496092"/>
          <a:ext cx="5754815" cy="3807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Прямоугольник: усеченные противолежащие углы 13"/>
          <p:cNvSpPr/>
          <p:nvPr/>
        </p:nvSpPr>
        <p:spPr>
          <a:xfrm>
            <a:off x="1470773" y="1748923"/>
            <a:ext cx="3948883" cy="362733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FFC000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rgbClr val="002060"/>
                </a:solidFill>
              </a:rPr>
              <a:t>ЗАТРЕБУВАНІСТЬ НАВИЧОК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: усеченные противолежащие углы 15"/>
          <p:cNvSpPr/>
          <p:nvPr/>
        </p:nvSpPr>
        <p:spPr>
          <a:xfrm flipH="1">
            <a:off x="6182034" y="3226633"/>
            <a:ext cx="5767542" cy="3460983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комунікативних навичок найбільш затребуваним є вміння вести діалог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(72%)</a:t>
            </a:r>
            <a:endParaRPr lang="uk-UA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</a:t>
            </a:r>
            <a:r>
              <a:rPr lang="uk-UA" dirty="0" err="1">
                <a:solidFill>
                  <a:srgbClr val="002060"/>
                </a:solidFill>
              </a:rPr>
              <a:t>професійно</a:t>
            </a:r>
            <a:r>
              <a:rPr lang="uk-UA" dirty="0">
                <a:solidFill>
                  <a:srgbClr val="002060"/>
                </a:solidFill>
              </a:rPr>
              <a:t>-функціональних навичок - робота з документами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(69%)</a:t>
            </a:r>
            <a:endParaRPr lang="uk-UA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професійно-технічних навичок - робота з обладнанням 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(76%)</a:t>
            </a:r>
            <a:endParaRPr lang="uk-UA" b="1" dirty="0">
              <a:solidFill>
                <a:schemeClr val="bg1"/>
              </a:solidFill>
              <a:highlight>
                <a:srgbClr val="000080"/>
              </a:highlight>
            </a:endParaRPr>
          </a:p>
          <a:p>
            <a:pPr marL="285750" indent="-285750">
              <a:spcAft>
                <a:spcPts val="12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2060"/>
                </a:solidFill>
              </a:rPr>
              <a:t>Серед цифрових навичок - робота з базовими офісними програмами </a:t>
            </a:r>
            <a:r>
              <a:rPr lang="uk-UA" dirty="0">
                <a:solidFill>
                  <a:schemeClr val="bg1"/>
                </a:solidFill>
                <a:highlight>
                  <a:srgbClr val="000080"/>
                </a:highlight>
              </a:rPr>
              <a:t>(</a:t>
            </a:r>
            <a:r>
              <a:rPr lang="uk-UA" b="1" dirty="0">
                <a:solidFill>
                  <a:schemeClr val="bg1"/>
                </a:solidFill>
                <a:highlight>
                  <a:srgbClr val="000080"/>
                </a:highlight>
              </a:rPr>
              <a:t>89%)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121727" y="1497002"/>
            <a:ext cx="5767541" cy="5190614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Clr>
                <a:srgbClr val="002060"/>
              </a:buClr>
              <a:buFont typeface="Wingdings" panose="05000000000000000000" pitchFamily="2" charset="2"/>
              <a:buChar char="§"/>
            </a:pPr>
            <a:endParaRPr lang="uk-UA" dirty="0">
              <a:solidFill>
                <a:schemeClr val="bg1"/>
              </a:solidFill>
              <a:highlight>
                <a:srgbClr val="000080"/>
              </a:highlight>
            </a:endParaRPr>
          </a:p>
        </p:txBody>
      </p:sp>
      <p:sp>
        <p:nvSpPr>
          <p:cNvPr id="5" name="Прямоугольник: усеченные противолежащие углы 4"/>
          <p:cNvSpPr/>
          <p:nvPr/>
        </p:nvSpPr>
        <p:spPr>
          <a:xfrm flipH="1">
            <a:off x="6182034" y="1222783"/>
            <a:ext cx="5767540" cy="177727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6400800" y="1497002"/>
            <a:ext cx="5219700" cy="1476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>
              <a:buClr>
                <a:srgbClr val="002060"/>
              </a:buClr>
            </a:pPr>
            <a:r>
              <a:rPr lang="uk-UA" b="1" dirty="0">
                <a:solidFill>
                  <a:srgbClr val="002060"/>
                </a:solidFill>
              </a:rPr>
              <a:t>НАЙБІЛЬШ ЗАТРЕБУВАНИМИ Є ОСОБИСТІСНО-МОТИВАЦІЙНІ КОМПЕТЕНЦІЇ:</a:t>
            </a:r>
            <a:endParaRPr lang="uk-UA" b="1" dirty="0">
              <a:solidFill>
                <a:srgbClr val="002060"/>
              </a:solidFill>
            </a:endParaRP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</a:rPr>
              <a:t>Робота в команді</a:t>
            </a:r>
            <a:endParaRPr lang="uk-UA" b="1" dirty="0">
              <a:solidFill>
                <a:srgbClr val="002060"/>
              </a:solidFill>
            </a:endParaRP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</a:rPr>
              <a:t>Орієнтація на результат</a:t>
            </a:r>
            <a:endParaRPr lang="uk-UA" b="1" dirty="0">
              <a:solidFill>
                <a:srgbClr val="002060"/>
              </a:solidFill>
            </a:endParaRPr>
          </a:p>
          <a:p>
            <a:pPr marL="641350" indent="-285750">
              <a:buClr>
                <a:srgbClr val="002060"/>
              </a:buClr>
              <a:buFont typeface="Arial" panose="020B0604020202020204" pitchFamily="34" charset="0"/>
              <a:buChar char="•"/>
            </a:pPr>
            <a:r>
              <a:rPr lang="uk-UA" b="1" dirty="0" err="1">
                <a:solidFill>
                  <a:srgbClr val="002060"/>
                </a:solidFill>
              </a:rPr>
              <a:t>Клієнторієнтованість</a:t>
            </a:r>
            <a:endParaRPr lang="uk-UA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Експертні галузеві фокус групи 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Мозговой штурм группы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281" y="394798"/>
            <a:ext cx="1042676" cy="1063277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>
            <a:off x="50800" y="1885599"/>
            <a:ext cx="3657598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4324985" y="1885315"/>
            <a:ext cx="3657600" cy="4649470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Прямоугольник: усеченные противолежащие углы 18"/>
          <p:cNvSpPr/>
          <p:nvPr/>
        </p:nvSpPr>
        <p:spPr>
          <a:xfrm flipH="1">
            <a:off x="8285680" y="1885600"/>
            <a:ext cx="3657598" cy="4510880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24361" y="2109715"/>
            <a:ext cx="365759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0" algn="ctr">
              <a:spcAft>
                <a:spcPts val="600"/>
              </a:spcAft>
            </a:pPr>
            <a:r>
              <a:rPr lang="uk-UA" sz="1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ТРАНСПОРТ</a:t>
            </a:r>
            <a:endParaRPr lang="uk-UA" sz="1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446405">
              <a:spcAft>
                <a:spcPts val="600"/>
              </a:spcAft>
            </a:pPr>
            <a:endParaRPr lang="uk-UA" sz="1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sz="1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підприємтсв</a:t>
            </a: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5101</a:t>
            </a: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 (включно з ФОП) </a:t>
            </a:r>
            <a:endParaRPr lang="uk-UA" sz="1800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11,6 тис. </a:t>
            </a:r>
            <a:endParaRPr lang="uk-UA" sz="18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8,2 млрд грн</a:t>
            </a:r>
            <a:endParaRPr lang="uk-UA" sz="18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  <a:endParaRPr lang="uk-UA" sz="18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59583" y="2073559"/>
            <a:ext cx="3167576" cy="44615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>
              <a:spcAft>
                <a:spcPts val="1200"/>
              </a:spcAft>
              <a:buClr>
                <a:srgbClr val="FCBD44"/>
              </a:buClr>
            </a:pP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СІЛЬСЬКЕ ГОСПОДАРСТВО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101600">
              <a:spcAft>
                <a:spcPts val="1200"/>
              </a:spcAft>
              <a:buClr>
                <a:srgbClr val="FCBD44"/>
              </a:buClr>
            </a:pP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підприємств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4286 (включно з ФОП)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34,5 тис.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36,9 млрд грн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412482" y="2196075"/>
            <a:ext cx="365759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1600">
              <a:spcAft>
                <a:spcPts val="1200"/>
              </a:spcAft>
              <a:buClr>
                <a:srgbClr val="FCBD44"/>
              </a:buClr>
            </a:pP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ПЕРЕРОБНА ПРОМИСЛОВІСТЬ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101600">
              <a:spcAft>
                <a:spcPts val="1200"/>
              </a:spcAft>
              <a:buClr>
                <a:srgbClr val="FCBD44"/>
              </a:buClr>
            </a:pP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</a:t>
            </a:r>
            <a:r>
              <a:rPr lang="uk-UA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підприємтсв</a:t>
            </a: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 –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1565 (включно з ФОП)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Кількість найманих працівників 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48,3 тис. 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Обсяг реалізованої продукції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64,1 млрд грн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  <a:p>
            <a:pPr marL="444500" indent="-342900">
              <a:spcAft>
                <a:spcPts val="1200"/>
              </a:spcAft>
              <a:buClr>
                <a:srgbClr val="FCBD44"/>
              </a:buClr>
              <a:buFont typeface="Arial" panose="020B0604020202020204" pitchFamily="34" charset="0"/>
              <a:buChar char="•"/>
            </a:pPr>
            <a:r>
              <a:rPr lang="uk-UA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Взяли участь у дослідженні - </a:t>
            </a:r>
            <a:r>
              <a:rPr lang="uk-UA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cs typeface="Times New Roman" panose="02020603050405020304" pitchFamily="18" charset="0"/>
              </a:rPr>
              <a:t>5 експертів</a:t>
            </a:r>
            <a:endParaRPr lang="uk-UA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0555" y="3815106"/>
            <a:ext cx="5464444" cy="2969314"/>
          </a:xfrm>
          <a:prstGeom prst="snip2DiagRect">
            <a:avLst/>
          </a:prstGeom>
          <a:noFill/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Брак практичної підготовки випускників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Недосконалість механізму оформлення на практику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Відсутність підготовки за багатьма професіями 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Застаріла матеріально-технічна база навчання</a:t>
            </a:r>
            <a:endParaRPr lang="uk-UA" sz="2000" b="1" dirty="0">
              <a:solidFill>
                <a:srgbClr val="002060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395970" y="1546461"/>
            <a:ext cx="4391294" cy="1589444"/>
            <a:chOff x="542656" y="1296980"/>
            <a:chExt cx="4391294" cy="1589444"/>
          </a:xfrm>
        </p:grpSpPr>
        <p:sp>
          <p:nvSpPr>
            <p:cNvPr id="8" name="Стрелка: вправо 7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0756" y="1554334"/>
              <a:ext cx="4353194" cy="1039356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C00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rgbClr val="002060"/>
                  </a:solidFill>
                  <a:latin typeface="Fira Sans" panose="020B0503050000020004" pitchFamily="34" charset="0"/>
                </a:rPr>
                <a:t>КАДРОВІ ПРОБЛЕМИ</a:t>
              </a:r>
              <a:endParaRPr lang="uk-UA" sz="2800" b="1" dirty="0">
                <a:solidFill>
                  <a:srgbClr val="002060"/>
                </a:solidFill>
                <a:latin typeface="Fira Sans" panose="020B0503050000020004" pitchFamily="34" charset="0"/>
              </a:endParaRPr>
            </a:p>
          </p:txBody>
        </p:sp>
      </p:grpSp>
      <p:sp>
        <p:nvSpPr>
          <p:cNvPr id="7" name="Прямоугольник: усеченные противолежащие углы 6"/>
          <p:cNvSpPr/>
          <p:nvPr/>
        </p:nvSpPr>
        <p:spPr>
          <a:xfrm>
            <a:off x="5352008" y="1399855"/>
            <a:ext cx="6603182" cy="2326865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Відтік кадрів за кордон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Нестача кадрів посилюється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Підвищення вимог до кваліфікації кадрів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Висока плинність</a:t>
            </a:r>
            <a:endParaRPr lang="uk-UA" sz="2000" b="1" dirty="0">
              <a:solidFill>
                <a:srgbClr val="002060"/>
              </a:solidFill>
            </a:endParaRPr>
          </a:p>
          <a:p>
            <a:pPr marL="285750" indent="-285750">
              <a:spcAft>
                <a:spcPts val="600"/>
              </a:spcAft>
              <a:buClr>
                <a:srgbClr val="002060"/>
              </a:buClr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rgbClr val="002060"/>
                </a:solidFill>
              </a:rPr>
              <a:t>Підвищена потреба у робітничих професіях</a:t>
            </a:r>
            <a:endParaRPr lang="uk-UA" sz="2000" b="1" dirty="0">
              <a:solidFill>
                <a:srgbClr val="002060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 flipH="1">
            <a:off x="6477002" y="4762051"/>
            <a:ext cx="4551680" cy="2127168"/>
            <a:chOff x="371841" y="1296980"/>
            <a:chExt cx="4551680" cy="2127168"/>
          </a:xfrm>
        </p:grpSpPr>
        <p:sp>
          <p:nvSpPr>
            <p:cNvPr id="21" name="Стрелка: вправо 20"/>
            <p:cNvSpPr/>
            <p:nvPr/>
          </p:nvSpPr>
          <p:spPr>
            <a:xfrm>
              <a:off x="542656" y="1296980"/>
              <a:ext cx="4126865" cy="1589444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71841" y="1571935"/>
              <a:ext cx="4551680" cy="1852213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2060"/>
            </a:solidFill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uk-UA" sz="2800" b="1" dirty="0">
                  <a:solidFill>
                    <a:schemeClr val="bg1"/>
                  </a:solidFill>
                  <a:latin typeface="Fira Sans" panose="020B0503050000020004" pitchFamily="34" charset="0"/>
                </a:rPr>
                <a:t>ПРОБЛЕМИ ПІДГОТОВКИ</a:t>
              </a:r>
              <a:endParaRPr lang="uk-UA" sz="2800" b="1" dirty="0">
                <a:solidFill>
                  <a:schemeClr val="bg1"/>
                </a:solidFill>
                <a:latin typeface="Fira Sans" panose="020B0503050000020004" pitchFamily="34" charset="0"/>
              </a:endParaRPr>
            </a:p>
          </p:txBody>
        </p:sp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Експертні галузеві фокус групи 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26" name="Рисунок 25" descr="Мозговой штурм группы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281" y="394798"/>
            <a:ext cx="1042676" cy="106327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243257" y="3421681"/>
            <a:ext cx="2588843" cy="862929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Методологія</a:t>
            </a:r>
            <a:endParaRPr lang="en-US" sz="2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03764" y="2109508"/>
            <a:ext cx="866140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uk-UA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Випускники отримували посилання на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онлайн анкету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uk-UA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проводилося через науково-методичні центри та навчальні заклади – </a:t>
            </a:r>
            <a:r>
              <a:rPr lang="uk-UA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обмежений контроль репрезентативності вибірки</a:t>
            </a:r>
            <a:endParaRPr lang="uk-UA" sz="24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1317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заповнених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анкет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,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зібраних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у 2021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році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342900" indent="-342900">
              <a:spcAft>
                <a:spcPts val="3000"/>
              </a:spcAft>
              <a:buClr>
                <a:srgbClr val="FCBD44"/>
              </a:buClr>
              <a:buFont typeface="+mj-lt"/>
              <a:buAutoNum type="arabicPeriod"/>
            </a:pP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Дані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представлені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для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груп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професій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, для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яких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було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доступно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щонайменше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30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спостережень</a:t>
            </a:r>
            <a:endParaRPr lang="en-GB" sz="2400" b="1" dirty="0">
              <a:solidFill>
                <a:schemeClr val="tx1">
                  <a:lumMod val="75000"/>
                  <a:lumOff val="25000"/>
                </a:schemeClr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-1" y="660078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Группа 16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8" name="Овал 17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3740499" y="33327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10" name="Заголовок 1"/>
          <p:cNvSpPr txBox="1"/>
          <p:nvPr/>
        </p:nvSpPr>
        <p:spPr>
          <a:xfrm>
            <a:off x="1804073" y="888405"/>
            <a:ext cx="8819018" cy="531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1" name="Рисунок 10" descr="Академическая шапочк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874" y="475344"/>
            <a:ext cx="965199" cy="128693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Академическая шапочк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9435" y="327015"/>
            <a:ext cx="965199" cy="1286932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 flipV="1">
            <a:off x="196153" y="2400299"/>
            <a:ext cx="5751619" cy="4130686"/>
          </a:xfrm>
          <a:prstGeom prst="snip2DiagRect">
            <a:avLst>
              <a:gd name="adj1" fmla="val 1712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6096000" y="2400299"/>
            <a:ext cx="5939426" cy="4130686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Заголовок 1"/>
          <p:cNvSpPr txBox="1"/>
          <p:nvPr/>
        </p:nvSpPr>
        <p:spPr>
          <a:xfrm>
            <a:off x="2508885" y="1391285"/>
            <a:ext cx="7996555" cy="810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МАЮТЬ КРАЩУ СИТУАЦІЇ НА РИНКУ ПРАЦІ </a:t>
            </a:r>
            <a:endParaRPr lang="uk-UA" sz="2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0" name="Symbol zastępczy zawartości 3"/>
          <p:cNvSpPr>
            <a:spLocks noGrp="1"/>
          </p:cNvSpPr>
          <p:nvPr>
            <p:ph idx="1"/>
          </p:nvPr>
        </p:nvSpPr>
        <p:spPr>
          <a:xfrm>
            <a:off x="196154" y="2400299"/>
            <a:ext cx="5899846" cy="4299568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az-Cyrl-AZ" sz="1800" b="1" dirty="0"/>
              <a:t>Професії залізничного, морського та спеціального  транспорту</a:t>
            </a:r>
            <a:endParaRPr lang="pl-PL" sz="1800" b="1" dirty="0"/>
          </a:p>
          <a:p>
            <a:pPr lvl="1">
              <a:spcAft>
                <a:spcPts val="600"/>
              </a:spcAft>
            </a:pPr>
            <a:r>
              <a:rPr lang="uk-UA" sz="1800" dirty="0"/>
              <a:t>Високий відсоток випускників працює </a:t>
            </a:r>
            <a:r>
              <a:rPr lang="uk-UA" sz="1800" b="1" dirty="0"/>
              <a:t>(83%)</a:t>
            </a:r>
            <a:endParaRPr lang="uk-UA" sz="1800" b="1" dirty="0"/>
          </a:p>
          <a:p>
            <a:pPr lvl="1">
              <a:spcAft>
                <a:spcPts val="600"/>
              </a:spcAft>
            </a:pPr>
            <a:r>
              <a:rPr lang="uk-UA" sz="1800" dirty="0"/>
              <a:t>Малий відсоток безробітних і тих, хто продовжує навчання.</a:t>
            </a:r>
            <a:endParaRPr lang="uk-UA" sz="1800" dirty="0"/>
          </a:p>
          <a:p>
            <a:pPr lvl="1">
              <a:spcAft>
                <a:spcPts val="600"/>
              </a:spcAft>
            </a:pPr>
            <a:r>
              <a:rPr lang="uk-UA" sz="1800" dirty="0"/>
              <a:t>Низькі зарплати: </a:t>
            </a:r>
            <a:r>
              <a:rPr lang="uk-UA" sz="1800" b="1" dirty="0"/>
              <a:t>77%</a:t>
            </a:r>
            <a:r>
              <a:rPr lang="uk-UA" sz="1800" dirty="0"/>
              <a:t> працюючих випускників отримують до 10 тис. гривень</a:t>
            </a:r>
            <a:endParaRPr lang="uk-UA" sz="1800" dirty="0"/>
          </a:p>
          <a:p>
            <a:pPr lvl="1">
              <a:spcAft>
                <a:spcPts val="600"/>
              </a:spcAft>
            </a:pPr>
            <a:r>
              <a:rPr lang="uk-UA" sz="1800" dirty="0"/>
              <a:t>Працює за здобутою професією </a:t>
            </a:r>
            <a:r>
              <a:rPr lang="uk-UA" sz="1800" b="1" dirty="0"/>
              <a:t>(76%). </a:t>
            </a:r>
            <a:endParaRPr lang="uk-UA" sz="1800" b="1" dirty="0"/>
          </a:p>
          <a:p>
            <a:pPr lvl="1">
              <a:spcAft>
                <a:spcPts val="600"/>
              </a:spcAft>
            </a:pPr>
            <a:r>
              <a:rPr lang="uk-UA" sz="1800" dirty="0"/>
              <a:t>Використовують набуті компетенції у своїй роботі </a:t>
            </a:r>
            <a:r>
              <a:rPr lang="uk-UA" sz="1800" b="1" dirty="0"/>
              <a:t>67%</a:t>
            </a:r>
            <a:r>
              <a:rPr lang="uk-UA" sz="1800" dirty="0"/>
              <a:t>.</a:t>
            </a:r>
            <a:endParaRPr lang="uk-UA" sz="1800" dirty="0"/>
          </a:p>
          <a:p>
            <a:pPr lvl="1">
              <a:spcAft>
                <a:spcPts val="600"/>
              </a:spcAft>
            </a:pPr>
            <a:r>
              <a:rPr lang="uk-UA" sz="1800" dirty="0"/>
              <a:t>Низький відсоток випускників, які працюють за кордоном, але високий відсоток роботи в інших регіонах.</a:t>
            </a:r>
            <a:endParaRPr lang="pl-PL" sz="1800" dirty="0"/>
          </a:p>
        </p:txBody>
      </p:sp>
      <p:sp>
        <p:nvSpPr>
          <p:cNvPr id="21" name="Symbol zastępczy zawartości 3"/>
          <p:cNvSpPr txBox="1"/>
          <p:nvPr/>
        </p:nvSpPr>
        <p:spPr>
          <a:xfrm>
            <a:off x="6506570" y="2289973"/>
            <a:ext cx="54892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Cyrl-AZ" sz="2000" dirty="0"/>
          </a:p>
          <a:p>
            <a:pPr marL="0" indent="0">
              <a:buNone/>
            </a:pPr>
            <a:r>
              <a:rPr lang="az-Cyrl-AZ" sz="2000" b="1" dirty="0"/>
              <a:t>Професії металообробки та машинобудування</a:t>
            </a:r>
            <a:endParaRPr lang="pl-PL" sz="2000" b="1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Відсоток працюючих випускників близький до середнього по області. </a:t>
            </a:r>
            <a:endParaRPr lang="uk-UA" sz="2000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Низький відсоток випускників, які шукають роботу та продовжують навчання. </a:t>
            </a:r>
            <a:endParaRPr lang="uk-UA" sz="2000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Працює за здобутою професією </a:t>
            </a:r>
            <a:r>
              <a:rPr lang="uk-UA" sz="2000" b="1" dirty="0"/>
              <a:t>(83%) </a:t>
            </a:r>
            <a:r>
              <a:rPr lang="uk-UA" sz="2000" dirty="0"/>
              <a:t>і</a:t>
            </a:r>
            <a:endParaRPr lang="uk-UA" sz="2000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Використовують  набуті компетенції у своїй роботі </a:t>
            </a:r>
            <a:r>
              <a:rPr lang="uk-UA" sz="2000" b="1" dirty="0"/>
              <a:t>(79%)</a:t>
            </a:r>
            <a:r>
              <a:rPr lang="uk-UA" sz="2000" dirty="0"/>
              <a:t>.</a:t>
            </a:r>
            <a:endParaRPr lang="uk-UA" sz="2000" dirty="0"/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uk-UA" sz="2000" dirty="0"/>
              <a:t>Помірно низький відсоток випускників, які працюють за кордоном, і відносно низький відсоток, які працюють в інших регіонах.</a:t>
            </a:r>
            <a:endParaRPr lang="pl-PL" sz="2000" dirty="0"/>
          </a:p>
          <a:p>
            <a:endParaRPr lang="pl-PL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686491" y="735682"/>
            <a:ext cx="8819018" cy="531715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Опитування випускників</a:t>
            </a:r>
            <a:endParaRPr lang="uk-UA" sz="32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395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49965" y="6644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657600" y="9321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pic>
        <p:nvPicPr>
          <p:cNvPr id="15" name="Рисунок 14" descr="Академическая шапочк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9435" y="327015"/>
            <a:ext cx="965199" cy="1286932"/>
          </a:xfrm>
          <a:prstGeom prst="rect">
            <a:avLst/>
          </a:prstGeom>
        </p:spPr>
      </p:pic>
      <p:sp>
        <p:nvSpPr>
          <p:cNvPr id="17" name="Прямоугольник: усеченные противолежащие углы 16"/>
          <p:cNvSpPr/>
          <p:nvPr/>
        </p:nvSpPr>
        <p:spPr>
          <a:xfrm flipH="1" flipV="1">
            <a:off x="196153" y="2400299"/>
            <a:ext cx="5751619" cy="4130686"/>
          </a:xfrm>
          <a:prstGeom prst="snip2DiagRect">
            <a:avLst>
              <a:gd name="adj1" fmla="val 1712"/>
              <a:gd name="adj2" fmla="val 16667"/>
            </a:avLst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sz="1400" b="1" dirty="0"/>
          </a:p>
        </p:txBody>
      </p:sp>
      <p:sp>
        <p:nvSpPr>
          <p:cNvPr id="18" name="Прямоугольник: усеченные противолежащие углы 17"/>
          <p:cNvSpPr/>
          <p:nvPr/>
        </p:nvSpPr>
        <p:spPr>
          <a:xfrm flipH="1">
            <a:off x="6096000" y="2400299"/>
            <a:ext cx="5939426" cy="4130686"/>
          </a:xfrm>
          <a:prstGeom prst="snip2Diag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6405"/>
            <a:endParaRPr lang="ru-RU" dirty="0"/>
          </a:p>
        </p:txBody>
      </p:sp>
      <p:sp>
        <p:nvSpPr>
          <p:cNvPr id="19" name="Заголовок 1"/>
          <p:cNvSpPr txBox="1"/>
          <p:nvPr/>
        </p:nvSpPr>
        <p:spPr>
          <a:xfrm>
            <a:off x="2400935" y="1228725"/>
            <a:ext cx="8627110" cy="8102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800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МАЮТЬ СКЛАДНУ СИТУАЦІЮ НА РИНКУ ПРАЦІ </a:t>
            </a:r>
            <a:endParaRPr lang="uk-UA" sz="2800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1" name="Symbol zastępczy zawartości 3"/>
          <p:cNvSpPr txBox="1"/>
          <p:nvPr/>
        </p:nvSpPr>
        <p:spPr>
          <a:xfrm>
            <a:off x="6506570" y="2289973"/>
            <a:ext cx="5489276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z-Cyrl-AZ" sz="2000" dirty="0"/>
          </a:p>
          <a:p>
            <a:pPr marL="0" algn="l">
              <a:lnSpc>
                <a:spcPct val="100000"/>
              </a:lnSpc>
              <a:buClrTx/>
              <a:buSzTx/>
              <a:buFontTx/>
              <a:buNone/>
            </a:pPr>
            <a:r>
              <a:rPr lang="az-Cyrl-AZ" sz="2000" b="1" dirty="0"/>
              <a:t>Художні професії</a:t>
            </a:r>
            <a:endParaRPr lang="az-Cyrl-AZ" sz="2000" b="1" dirty="0"/>
          </a:p>
          <a:p>
            <a:pPr lvl="1"/>
            <a:r>
              <a:rPr lang="uk-UA" dirty="0"/>
              <a:t>Працює порівняно невеликий відсоток випускників. Більше середнього по області випускники продовжують навчання та шукають роботу. </a:t>
            </a:r>
            <a:endParaRPr lang="uk-UA" dirty="0"/>
          </a:p>
          <a:p>
            <a:pPr lvl="1"/>
            <a:r>
              <a:rPr lang="uk-UA" dirty="0"/>
              <a:t>72% працюючих випускників отримують зарплату до 10 тис. гривень.</a:t>
            </a:r>
            <a:endParaRPr lang="uk-UA" dirty="0"/>
          </a:p>
          <a:p>
            <a:pPr lvl="1"/>
            <a:r>
              <a:rPr lang="uk-UA" dirty="0"/>
              <a:t>57% працюючих випускників працюють за професією і стільки ж використовують набуті компетенції на роботі.</a:t>
            </a:r>
            <a:endParaRPr lang="uk-UA" dirty="0"/>
          </a:p>
          <a:p>
            <a:pPr lvl="1"/>
            <a:r>
              <a:rPr lang="uk-UA" dirty="0"/>
              <a:t>Відносно невеликий відсоток працюючих випускників працює за кордоном, але явно більше, ніж в середньому по області, цей відсоток працює в інших регіонах.</a:t>
            </a:r>
            <a:endParaRPr lang="pl-PL" dirty="0"/>
          </a:p>
          <a:p>
            <a:endParaRPr lang="pl-PL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305406" y="2418928"/>
            <a:ext cx="524032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z-Cyrl-AZ" sz="2000" b="1" dirty="0"/>
              <a:t>Зварники </a:t>
            </a:r>
            <a:endParaRPr lang="pl-PL" sz="20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Найменший відсоток працюючих випускників. </a:t>
            </a:r>
            <a:endParaRPr lang="uk-UA" sz="20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Великий відсоток випускників продовжують навчання, шукають роботу або є </a:t>
            </a:r>
            <a:r>
              <a:rPr lang="uk-UA" sz="2000" dirty="0" err="1"/>
              <a:t>професійно</a:t>
            </a:r>
            <a:r>
              <a:rPr lang="uk-UA" sz="2000" dirty="0"/>
              <a:t> неактивними.</a:t>
            </a:r>
            <a:endParaRPr lang="uk-UA" sz="20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Лише 18% випускників працюють в області та за здобутою професією, що значно нижче середнього по області (32%).</a:t>
            </a:r>
            <a:endParaRPr lang="uk-UA" sz="20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uk-UA" sz="2000" dirty="0"/>
              <a:t>85% працюючих випускників використовують набуті компетенції у своїй роботі.</a:t>
            </a:r>
            <a:endParaRPr lang="pl-PL" sz="2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660078"/>
            <a:ext cx="10020301" cy="45719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914400" y="766563"/>
            <a:ext cx="9396413" cy="71753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ОСНОВНІ ВИСНОВКИ</a:t>
            </a:r>
            <a:r>
              <a:rPr lang="uk-UA" alt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та ВИКЛИКИ</a:t>
            </a:r>
            <a:endParaRPr lang="uk-UA" altLang="ru-RU" sz="2800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14400" y="1677670"/>
            <a:ext cx="11163300" cy="502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Пандемія  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COVD-19 </a:t>
            </a: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мала негативні наслідки для більшості підприємств. Однак, ринок праці області поступово відновлюється після кризи.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Посилення міграції (зокрема серед молоді) та старіння населення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Економічна криза лише послабила наявний на ринку дефіцит робітничих кадрів.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 відновленням економіки та послабленням обмежень у перетині кордонів кадровий дефіцит буде посилюватись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Відновлення економіки відбуватиметься повільно. Робочих місць буде менше.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Тенденція поступового зростання заробітних плат, зокрема  для працівників робітничих професій  буде стимулюватись зростаючим дефіцитом кваліфікованих робітників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800"/>
              </a:spcAft>
              <a:buFont typeface="+mj-lt"/>
              <a:buAutoNum type="arabicPeriod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Наявних обсягів підготовки робітничих кадрів недостатньо для задоволення дефіциту. Варто очікувати подальше скорочення контингенту учнів ЗП(ПТ)О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</a:pPr>
            <a:endParaRPr lang="uk-UA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39300" y="21635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-1" y="660078"/>
            <a:ext cx="10020301" cy="45719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0601325" y="199017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670370" y="780187"/>
            <a:ext cx="9396413" cy="71753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ОСНОВНІ ВИСНОВКИ</a:t>
            </a:r>
            <a:endParaRPr lang="en-US" sz="2800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039300" y="216356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23900" y="1572109"/>
            <a:ext cx="10744200" cy="4599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цілому система ПТО поки що забезпечує підготовку за найбільш поширеними в регіоні професіями, однак є значний брак практичної підготовки випускників 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Невідповідність навчання вимогам роботодавців до кваліфікації 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Застаріла матеріально-технічна база та технології навчання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Більшість роботодавців не співпрацює та не планує співпрацювати із навчальними закладами.  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Роботодавці мають зростаючу потребу в перенавчанні та підвищенні кваліфікації працівників, проте навчальні заклади фактично не можуть бути долучені до цього процесу. 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200"/>
              </a:spcAft>
              <a:buFont typeface="+mj-lt"/>
              <a:buAutoNum type="arabicPeriod" startAt="6"/>
            </a:pPr>
            <a:r>
              <a:rPr lang="uk-UA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Найбільш затребуваними у роботодавців регіону є особистісно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-мотиваційні компетенції (командної роботи, орієнтації на результат та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клієнторієнтованості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що вочевидь підтверджує здатність та готовність роботодавців забезпечувати підготовку працівників самостійно. 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</a:pP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451039"/>
            <a:ext cx="10153651" cy="77171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1121090" y="0"/>
            <a:ext cx="963839" cy="963837"/>
            <a:chOff x="10660962" y="216462"/>
            <a:chExt cx="1140514" cy="1140512"/>
          </a:xfrm>
        </p:grpSpPr>
        <p:sp>
          <p:nvSpPr>
            <p:cNvPr id="11" name="Овал 10"/>
            <p:cNvSpPr/>
            <p:nvPr/>
          </p:nvSpPr>
          <p:spPr>
            <a:xfrm>
              <a:off x="10660962" y="216462"/>
              <a:ext cx="1140514" cy="11405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10712474" y="268577"/>
              <a:ext cx="1037488" cy="1036280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3786614" y="162943"/>
            <a:ext cx="6496050" cy="3693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20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dirty="0">
                <a:solidFill>
                  <a:srgbClr val="1B2C5D"/>
                </a:solidFill>
              </a:rPr>
              <a:t>Вінницька обласна служба зайнятості</a:t>
            </a:r>
            <a:endParaRPr lang="ru-RU" dirty="0">
              <a:solidFill>
                <a:srgbClr val="1B2C5D"/>
              </a:solidFill>
            </a:endParaRPr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293571" y="881076"/>
            <a:ext cx="11604858" cy="596767"/>
          </a:xfrm>
        </p:spPr>
        <p:txBody>
          <a:bodyPr>
            <a:noAutofit/>
          </a:bodyPr>
          <a:lstStyle/>
          <a:p>
            <a:pPr algn="ctr"/>
            <a:r>
              <a:rPr lang="uk-UA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Рекомендації</a:t>
            </a:r>
            <a:br>
              <a:rPr lang="uk-UA" b="1" dirty="0">
                <a:solidFill>
                  <a:srgbClr val="1A2C5D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</a:br>
            <a:endParaRPr lang="uk-UA" b="1" dirty="0">
              <a:solidFill>
                <a:srgbClr val="1A2C5D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68918" y="233893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139175" y="1697349"/>
            <a:ext cx="4721191" cy="3076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ДСЗ</a:t>
            </a:r>
            <a:endParaRPr lang="uk-UA" sz="2800" b="1" dirty="0">
              <a:solidFill>
                <a:srgbClr val="FF0000"/>
              </a:solidFill>
            </a:endParaRPr>
          </a:p>
          <a:p>
            <a:pPr algn="ctr"/>
            <a:endParaRPr lang="uk-UA" sz="28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Кожен центр зайнятості повинен бути координатором навчання громадян впродовж життя</a:t>
            </a:r>
            <a:endParaRPr lang="uk-UA" sz="20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Здійснювати аналіз та прогнозування ринку праці на високому рівні.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24550" y="1356995"/>
            <a:ext cx="5420360" cy="2338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Заклади освіти</a:t>
            </a:r>
            <a:endParaRPr lang="uk-UA" sz="28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Налагодження співпраці з роботодавцями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Спільна розробка освітніх програм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Профорієнтація та популяризація робітничих професій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як підґрунтя ринку праці.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6825" y="3694839"/>
            <a:ext cx="6415739" cy="3261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</a:rPr>
              <a:t>Громади</a:t>
            </a:r>
            <a:endParaRPr lang="uk-UA" sz="28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 бізнесу та освіти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Профорієнтація та популяризація робітничих професій.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як підґрунтя ринку праці.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протягом життя, різні підходи до різних прошарків населення, в пріоритеті навчання </a:t>
            </a:r>
            <a:r>
              <a:rPr lang="uk-UA" alt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мовам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комп’ютерним та м</a:t>
            </a:r>
            <a:r>
              <a:rPr lang="en-US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яким навичкам</a:t>
            </a:r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alt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2C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929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25734" y="3347061"/>
            <a:ext cx="5540531" cy="772265"/>
          </a:xfrm>
        </p:spPr>
        <p:txBody>
          <a:bodyPr>
            <a:normAutofit fontScale="90000"/>
          </a:bodyPr>
          <a:lstStyle/>
          <a:p>
            <a:r>
              <a:rPr lang="ru-RU" sz="4000" b="1" spc="300" dirty="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ДЯКУЄМО ЗА УВАГУ!!!</a:t>
            </a:r>
            <a:endParaRPr lang="en-US" sz="4000" spc="300" dirty="0">
              <a:solidFill>
                <a:schemeClr val="bg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247650"/>
          </a:xfrm>
          <a:prstGeom prst="rect">
            <a:avLst/>
          </a:prstGeom>
          <a:solidFill>
            <a:srgbClr val="FCB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Группа 5"/>
          <p:cNvGrpSpPr/>
          <p:nvPr/>
        </p:nvGrpSpPr>
        <p:grpSpPr>
          <a:xfrm>
            <a:off x="5110940" y="4904180"/>
            <a:ext cx="1970116" cy="432385"/>
            <a:chOff x="3896903" y="5570820"/>
            <a:chExt cx="1970116" cy="432385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896903" y="5570820"/>
              <a:ext cx="1970116" cy="432385"/>
            </a:xfrm>
            <a:prstGeom prst="rect">
              <a:avLst/>
            </a:prstGeom>
            <a:solidFill>
              <a:srgbClr val="FCB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Рисунок 1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09561" y="5710458"/>
              <a:ext cx="1144800" cy="169733"/>
            </a:xfrm>
            <a:prstGeom prst="rect">
              <a:avLst/>
            </a:prstGeom>
          </p:spPr>
        </p:pic>
      </p:grpSp>
      <p:pic>
        <p:nvPicPr>
          <p:cNvPr id="11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8967" y="781508"/>
            <a:ext cx="2034063" cy="2031695"/>
          </a:xfrm>
          <a:prstGeom prst="rect">
            <a:avLst/>
          </a:prstGeom>
        </p:spPr>
      </p:pic>
      <p:pic>
        <p:nvPicPr>
          <p:cNvPr id="17" name="Изображение" descr="Изображение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06714" y="6165010"/>
            <a:ext cx="2378567" cy="64091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767653" y="5566020"/>
            <a:ext cx="5098612" cy="43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800" b="1" spc="3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j-cs"/>
              </a:defRPr>
            </a:lvl1pPr>
          </a:lstStyle>
          <a:p>
            <a:r>
              <a:rPr lang="uk-UA" sz="1400" dirty="0"/>
              <a:t>Дослідження здійснено в рамках програми </a:t>
            </a:r>
            <a:endParaRPr lang="ru-RU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9961</Words>
  <Application>WPS Presentation</Application>
  <PresentationFormat>Широкоэкранный</PresentationFormat>
  <Paragraphs>428</Paragraphs>
  <Slides>19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Arial</vt:lpstr>
      <vt:lpstr>SimSun</vt:lpstr>
      <vt:lpstr>Wingdings</vt:lpstr>
      <vt:lpstr>Fira Sans</vt:lpstr>
      <vt:lpstr>Yu Gothic UI</vt:lpstr>
      <vt:lpstr>Calibri</vt:lpstr>
      <vt:lpstr>Times New Roman</vt:lpstr>
      <vt:lpstr>Microsoft YaHei</vt:lpstr>
      <vt:lpstr>Arial Unicode MS</vt:lpstr>
      <vt:lpstr>Calibri Light</vt:lpstr>
      <vt:lpstr>Тема Office</vt:lpstr>
      <vt:lpstr>РИНОК ПРАЦІ ВІННИЦЬКОЇ ОБЛАСТІ 2021</vt:lpstr>
      <vt:lpstr>Проєкт з аналізу ринку праці</vt:lpstr>
      <vt:lpstr>Статистичний аналіз</vt:lpstr>
      <vt:lpstr>Статистичний аналіз</vt:lpstr>
      <vt:lpstr>Опитування роботодавців</vt:lpstr>
      <vt:lpstr>Опитування роботодавців</vt:lpstr>
      <vt:lpstr>PowerPoint 演示文稿</vt:lpstr>
      <vt:lpstr>PowerPoint 演示文稿</vt:lpstr>
      <vt:lpstr>Опитування роботодавців</vt:lpstr>
      <vt:lpstr>PowerPoint 演示文稿</vt:lpstr>
      <vt:lpstr>Експертні галузеві фокус групи </vt:lpstr>
      <vt:lpstr>Експертні галузеві фокус групи </vt:lpstr>
      <vt:lpstr>Методологія</vt:lpstr>
      <vt:lpstr>Опитування випускників</vt:lpstr>
      <vt:lpstr>Опитування випускників</vt:lpstr>
      <vt:lpstr>ОСНОВНІ ВИСНОВКИ</vt:lpstr>
      <vt:lpstr>ОСНОВНІ ВИСНОВКИ</vt:lpstr>
      <vt:lpstr>Рекомендації </vt:lpstr>
      <vt:lpstr>ДЯКУЄМО ЗА УВАГУ!!!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Вітряк Тетяна</dc:creator>
  <cp:lastModifiedBy>Gennadiy Rusanov</cp:lastModifiedBy>
  <cp:revision>68</cp:revision>
  <dcterms:created xsi:type="dcterms:W3CDTF">2021-11-11T09:53:00Z</dcterms:created>
  <dcterms:modified xsi:type="dcterms:W3CDTF">2021-12-10T07:15:49Z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34531C9336224362947A07F62B2F9C34</vt:lpwstr>
  </property>
  <property fmtid="{D5CDD505-2E9C-101B-9397-08002B2CF9AE}" pid="3" name="KSOProductBuildVer">
    <vt:lpwstr>1033-11.2.0.10382</vt:lpwstr>
  </property>
</Properties>
</file>