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309" r:id="rId3"/>
    <p:sldId id="282" r:id="rId4"/>
    <p:sldId id="306" r:id="rId5"/>
    <p:sldId id="312" r:id="rId6"/>
    <p:sldId id="307" r:id="rId7"/>
    <p:sldId id="308" r:id="rId8"/>
    <p:sldId id="310" r:id="rId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17406D"/>
    <a:srgbClr val="0B5395"/>
    <a:srgbClr val="FF3300"/>
    <a:srgbClr val="33CC33"/>
    <a:srgbClr val="00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ітлий стиль 3 –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b_material\2021\Profor_onlain-podiia%202021\&#1040;&#1085;&#1082;&#1077;&#1090;&#1072;%20&#1089;&#1090;&#1072;&#1088;&#1096;&#1086;&#1082;&#1083;&#1072;&#1089;&#1085;&#1080;&#1082;&#1072;\&#1040;&#1085;&#1082;&#1077;&#1090;&#1072;_&#1054;&#1062;&#1047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b_material\2021\Profor_onlain-podiia%202021\&#1040;&#1085;&#1082;&#1077;&#1090;&#1072;%20&#1089;&#1090;&#1072;&#1088;&#1096;&#1086;&#1082;&#1083;&#1072;&#1089;&#1085;&#1080;&#1082;&#1072;\&#1040;&#1085;&#1082;&#1077;&#1090;&#1072;_&#1054;&#1062;&#1047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b_material\2021\Profor_onlain-podiia%202021\&#1040;&#1085;&#1082;&#1077;&#1090;&#1072;%20&#1089;&#1090;&#1072;&#1088;&#1096;&#1086;&#1082;&#1083;&#1072;&#1089;&#1085;&#1080;&#1082;&#1072;\&#1040;&#1085;&#1082;&#1077;&#1090;&#1072;_&#1054;&#1062;&#1047;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b_material\2021\Profor_onlain-podiia%202021\&#1040;&#1085;&#1082;&#1077;&#1090;&#1072;%20&#1089;&#1090;&#1072;&#1088;&#1096;&#1086;&#1082;&#1083;&#1072;&#1089;&#1085;&#1080;&#1082;&#1072;\&#1040;&#1085;&#1082;&#1077;&#1090;&#1072;_&#1054;&#1062;&#1047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b_material\2021\Profor_onlain-podiia%202021\&#1040;&#1085;&#1082;&#1077;&#1090;&#1072;%20&#1089;&#1090;&#1072;&#1088;&#1096;&#1086;&#1082;&#1083;&#1072;&#1089;&#1085;&#1080;&#1082;&#1072;\&#1040;&#1085;&#1082;&#1077;&#1090;&#1072;_&#1054;&#1062;&#1047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b_material\2021\Profor_onlain-podiia%202021\&#1040;&#1085;&#1082;&#1077;&#1090;&#1072;%20&#1089;&#1090;&#1072;&#1088;&#1096;&#1086;&#1082;&#1083;&#1072;&#1089;&#1085;&#1080;&#1082;&#1072;\&#1040;&#1085;&#1082;&#1077;&#1090;&#1072;_&#1054;&#1062;&#104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b_material\2021\Profor_onlain-podiia%202021\&#1040;&#1085;&#1082;&#1077;&#1090;&#1072;%20&#1089;&#1090;&#1072;&#1088;&#1096;&#1086;&#1082;&#1083;&#1072;&#1089;&#1085;&#1080;&#1082;&#1072;\&#1040;&#1085;&#1082;&#1077;&#1090;&#1072;_&#1054;&#1062;&#1047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b_material\2021\Profor_onlain-podiia%202021\&#1040;&#1085;&#1082;&#1077;&#1090;&#1072;%20&#1089;&#1090;&#1072;&#1088;&#1096;&#1086;&#1082;&#1083;&#1072;&#1089;&#1085;&#1080;&#1082;&#1072;\&#1040;&#1085;&#1082;&#1077;&#1090;&#1072;_&#1054;&#1062;&#1047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b_material\2021\Profor_onlain-podiia%202021\&#1040;&#1085;&#1082;&#1077;&#1090;&#1072;%20&#1089;&#1090;&#1072;&#1088;&#1096;&#1086;&#1082;&#1083;&#1072;&#1089;&#1085;&#1080;&#1082;&#1072;\&#1040;&#1085;&#1082;&#1077;&#1090;&#1072;_&#1054;&#1062;&#1047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b_material\2021\Profor_onlain-podiia%202021\&#1040;&#1085;&#1082;&#1077;&#1090;&#1072;%20&#1089;&#1090;&#1072;&#1088;&#1096;&#1086;&#1082;&#1083;&#1072;&#1089;&#1085;&#1080;&#1082;&#1072;\&#1040;&#1085;&#1082;&#1077;&#1090;&#1072;_&#1054;&#1062;&#1047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b_material\2021\Profor_onlain-podiia%202021\&#1040;&#1085;&#1082;&#1077;&#1090;&#1072;%20&#1089;&#1090;&#1072;&#1088;&#1096;&#1086;&#1082;&#1083;&#1072;&#1089;&#1085;&#1080;&#1082;&#1072;\&#1040;&#1085;&#1082;&#1077;&#1090;&#1072;_&#1054;&#1062;&#1047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uk-UA" sz="1400" b="0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Вік респондентів</a:t>
            </a:r>
          </a:p>
          <a:p>
            <a:pPr>
              <a:defRPr/>
            </a:pP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uk-UA" sz="1400" b="0" i="0" u="none" strike="noStrike" kern="1200" spc="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1543113065692246"/>
          <c:y val="0.13149967907283688"/>
          <c:w val="0.43073956104562905"/>
          <c:h val="0.72251492386643401"/>
        </c:manualLayout>
      </c:layout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4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46E-482E-81A7-E3410517F3F6}"/>
              </c:ext>
            </c:extLst>
          </c:dPt>
          <c:dPt>
            <c:idx val="1"/>
            <c:bubble3D val="0"/>
            <c:spPr>
              <a:solidFill>
                <a:schemeClr val="accent4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46E-482E-81A7-E3410517F3F6}"/>
              </c:ext>
            </c:extLst>
          </c:dPt>
          <c:dPt>
            <c:idx val="2"/>
            <c:bubble3D val="0"/>
            <c:spPr>
              <a:solidFill>
                <a:schemeClr val="accent4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46E-482E-81A7-E3410517F3F6}"/>
              </c:ext>
            </c:extLst>
          </c:dPt>
          <c:dPt>
            <c:idx val="3"/>
            <c:bubble3D val="0"/>
            <c:spPr>
              <a:solidFill>
                <a:schemeClr val="accent4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46E-482E-81A7-E3410517F3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uk-UA" sz="1200" b="1" i="0" u="none" strike="noStrike" kern="1200" baseline="0" noProof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п.9!$A$2:$A$5</c:f>
              <c:strCache>
                <c:ptCount val="4"/>
                <c:pt idx="0">
                  <c:v>14 років;</c:v>
                </c:pt>
                <c:pt idx="1">
                  <c:v>15 років;</c:v>
                </c:pt>
                <c:pt idx="2">
                  <c:v>16 років;</c:v>
                </c:pt>
                <c:pt idx="3">
                  <c:v>17 років.</c:v>
                </c:pt>
              </c:strCache>
            </c:strRef>
          </c:cat>
          <c:val>
            <c:numRef>
              <c:f>п.9!$B$2:$B$5</c:f>
              <c:numCache>
                <c:formatCode>General</c:formatCode>
                <c:ptCount val="4"/>
                <c:pt idx="0">
                  <c:v>1391</c:v>
                </c:pt>
                <c:pt idx="1">
                  <c:v>1233</c:v>
                </c:pt>
                <c:pt idx="2">
                  <c:v>1278</c:v>
                </c:pt>
                <c:pt idx="3">
                  <c:v>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6E-482E-81A7-E3410517F3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uk-UA" sz="1200" b="0" i="0" u="none" strike="noStrike" kern="120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17406D"/>
    </a:solidFill>
    <a:ln>
      <a:noFill/>
    </a:ln>
    <a:effectLst>
      <a:glow rad="139700">
        <a:schemeClr val="accent1">
          <a:satMod val="175000"/>
          <a:alpha val="40000"/>
        </a:schemeClr>
      </a:glow>
    </a:effectLst>
  </c:spPr>
  <c:txPr>
    <a:bodyPr/>
    <a:lstStyle/>
    <a:p>
      <a:pPr>
        <a:defRPr lang="uk-UA" noProof="0"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7. Чи співпадають ваші плани з побажаннями ваших батьків?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9578248673678731"/>
          <c:y val="0.18322137698889335"/>
          <c:w val="0.41216687844423971"/>
          <c:h val="0.7138016222548452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2A-419C-B4AA-D3D91FA9379C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2A-419C-B4AA-D3D91FA9379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п.7!$A$2:$A$3</c:f>
              <c:strCache>
                <c:ptCount val="2"/>
                <c:pt idx="0">
                  <c:v>так</c:v>
                </c:pt>
                <c:pt idx="1">
                  <c:v>ні</c:v>
                </c:pt>
              </c:strCache>
            </c:strRef>
          </c:cat>
          <c:val>
            <c:numRef>
              <c:f>п.7!$B$2:$B$3</c:f>
              <c:numCache>
                <c:formatCode>General</c:formatCode>
                <c:ptCount val="2"/>
                <c:pt idx="0">
                  <c:v>3442</c:v>
                </c:pt>
                <c:pt idx="1">
                  <c:v>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2A-419C-B4AA-D3D91FA937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17406D"/>
    </a:solidFill>
    <a:ln w="9525" cap="flat" cmpd="sng" algn="ctr">
      <a:noFill/>
      <a:round/>
    </a:ln>
    <a:effectLst>
      <a:glow rad="139700">
        <a:schemeClr val="accent1">
          <a:satMod val="175000"/>
          <a:alpha val="40000"/>
        </a:schemeClr>
      </a:glo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baseline="0">
                <a:effectLst/>
              </a:rPr>
              <a:t>8. Чи впевнені ви у здійсненні своїх планів?</a:t>
            </a:r>
            <a:endParaRPr lang="ru-RU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569267950417089"/>
          <c:y val="0.14919663967623881"/>
          <c:w val="0.46329817112541055"/>
          <c:h val="0.7181942133266399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02-48AF-A4AE-246B806C3AF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02-48AF-A4AE-246B806C3A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п.8!$A$2:$A$3</c:f>
              <c:strCache>
                <c:ptCount val="2"/>
                <c:pt idx="0">
                  <c:v>так;</c:v>
                </c:pt>
                <c:pt idx="1">
                  <c:v>ні;</c:v>
                </c:pt>
              </c:strCache>
            </c:strRef>
          </c:cat>
          <c:val>
            <c:numRef>
              <c:f>п.8!$B$2:$B$3</c:f>
              <c:numCache>
                <c:formatCode>General</c:formatCode>
                <c:ptCount val="2"/>
                <c:pt idx="0">
                  <c:v>3502</c:v>
                </c:pt>
                <c:pt idx="1">
                  <c:v>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02-48AF-A4AE-246B806C3A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17406D"/>
    </a:solidFill>
    <a:ln>
      <a:noFill/>
    </a:ln>
    <a:effectLst>
      <a:glow rad="139700">
        <a:schemeClr val="accent1">
          <a:satMod val="175000"/>
          <a:alpha val="40000"/>
        </a:schemeClr>
      </a:glo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11. Де ви мешкаєте (назва району/міста)</a:t>
            </a:r>
            <a:endParaRPr lang="uk-UA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895042978090865E-2"/>
          <c:y val="0.15096759675967597"/>
          <c:w val="0.72597427777418722"/>
          <c:h val="0.6667641764176417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655-4A1D-B703-0D833A7DA66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655-4A1D-B703-0D833A7DA66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655-4A1D-B703-0D833A7DA66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655-4A1D-B703-0D833A7DA66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655-4A1D-B703-0D833A7DA66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6655-4A1D-B703-0D833A7DA66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6655-4A1D-B703-0D833A7DA66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6655-4A1D-B703-0D833A7DA66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6655-4A1D-B703-0D833A7DA660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6655-4A1D-B703-0D833A7DA660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6655-4A1D-B703-0D833A7DA660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6655-4A1D-B703-0D833A7DA660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6655-4A1D-B703-0D833A7DA660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6655-4A1D-B703-0D833A7DA660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6655-4A1D-B703-0D833A7DA660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6655-4A1D-B703-0D833A7DA660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6655-4A1D-B703-0D833A7DA660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3-6655-4A1D-B703-0D833A7DA660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5-6655-4A1D-B703-0D833A7DA660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7-6655-4A1D-B703-0D833A7DA660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9-6655-4A1D-B703-0D833A7DA660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B-6655-4A1D-B703-0D833A7DA660}"/>
              </c:ext>
            </c:extLst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D-6655-4A1D-B703-0D833A7DA660}"/>
              </c:ext>
            </c:extLst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F-6655-4A1D-B703-0D833A7DA660}"/>
              </c:ext>
            </c:extLst>
          </c:dPt>
          <c:dPt>
            <c:idx val="2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1-6655-4A1D-B703-0D833A7DA660}"/>
              </c:ext>
            </c:extLst>
          </c:dPt>
          <c:dPt>
            <c:idx val="25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3-6655-4A1D-B703-0D833A7DA660}"/>
              </c:ext>
            </c:extLst>
          </c:dPt>
          <c:dPt>
            <c:idx val="26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5-6655-4A1D-B703-0D833A7DA660}"/>
              </c:ext>
            </c:extLst>
          </c:dPt>
          <c:dPt>
            <c:idx val="27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7-6655-4A1D-B703-0D833A7DA660}"/>
              </c:ext>
            </c:extLst>
          </c:dPt>
          <c:dPt>
            <c:idx val="28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9-6655-4A1D-B703-0D833A7DA660}"/>
              </c:ext>
            </c:extLst>
          </c:dPt>
          <c:dPt>
            <c:idx val="29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B-6655-4A1D-B703-0D833A7DA660}"/>
              </c:ext>
            </c:extLst>
          </c:dPt>
          <c:dPt>
            <c:idx val="30"/>
            <c:bubble3D val="0"/>
            <c:spPr>
              <a:solidFill>
                <a:schemeClr val="accent1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D-6655-4A1D-B703-0D833A7DA660}"/>
              </c:ext>
            </c:extLst>
          </c:dPt>
          <c:dPt>
            <c:idx val="31"/>
            <c:bubble3D val="0"/>
            <c:spPr>
              <a:solidFill>
                <a:schemeClr val="accent2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F-6655-4A1D-B703-0D833A7DA660}"/>
              </c:ext>
            </c:extLst>
          </c:dPt>
          <c:dLbls>
            <c:dLbl>
              <c:idx val="15"/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655-4A1D-B703-0D833A7DA660}"/>
                </c:ext>
              </c:extLst>
            </c:dLbl>
            <c:spPr>
              <a:solidFill>
                <a:schemeClr val="tx1"/>
              </a:solidFill>
              <a:ln>
                <a:solidFill>
                  <a:srgbClr val="FFFF00"/>
                </a:solidFill>
              </a:ln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Аркуш1!$A$2:$A$33</c:f>
              <c:strCache>
                <c:ptCount val="32"/>
                <c:pt idx="0">
                  <c:v>Барський район</c:v>
                </c:pt>
                <c:pt idx="1">
                  <c:v>Бершадський район</c:v>
                </c:pt>
                <c:pt idx="2">
                  <c:v>Вінницький район</c:v>
                </c:pt>
                <c:pt idx="3">
                  <c:v>Гайсинський район</c:v>
                </c:pt>
                <c:pt idx="4">
                  <c:v>Жмеринський район</c:v>
                </c:pt>
                <c:pt idx="5">
                  <c:v>м.Жмеринка</c:v>
                </c:pt>
                <c:pt idx="6">
                  <c:v>Іллінецький район</c:v>
                </c:pt>
                <c:pt idx="7">
                  <c:v>Калинівський район</c:v>
                </c:pt>
                <c:pt idx="8">
                  <c:v>м. Козятин</c:v>
                </c:pt>
                <c:pt idx="9">
                  <c:v>Крижопільський район</c:v>
                </c:pt>
                <c:pt idx="10">
                  <c:v>Липовецький район</c:v>
                </c:pt>
                <c:pt idx="11">
                  <c:v>Літинський район</c:v>
                </c:pt>
                <c:pt idx="12">
                  <c:v>Могилів-Подільський район</c:v>
                </c:pt>
                <c:pt idx="13">
                  <c:v>м. Могилів-Подільський</c:v>
                </c:pt>
                <c:pt idx="14">
                  <c:v>Мурованокуриловецький район</c:v>
                </c:pt>
                <c:pt idx="15">
                  <c:v>Немирівський район</c:v>
                </c:pt>
                <c:pt idx="16">
                  <c:v>Оратівський район</c:v>
                </c:pt>
                <c:pt idx="17">
                  <c:v>Піщанський район</c:v>
                </c:pt>
                <c:pt idx="18">
                  <c:v>Погребищенський район</c:v>
                </c:pt>
                <c:pt idx="19">
                  <c:v>Теплицький район</c:v>
                </c:pt>
                <c:pt idx="20">
                  <c:v>Тиврівський район</c:v>
                </c:pt>
                <c:pt idx="21">
                  <c:v>Томашпільський район</c:v>
                </c:pt>
                <c:pt idx="22">
                  <c:v>Тростянецький район</c:v>
                </c:pt>
                <c:pt idx="23">
                  <c:v>Тульчинський район</c:v>
                </c:pt>
                <c:pt idx="24">
                  <c:v>Хмільницький район</c:v>
                </c:pt>
                <c:pt idx="25">
                  <c:v>м. Хмільник</c:v>
                </c:pt>
                <c:pt idx="26">
                  <c:v>Чернівецький район</c:v>
                </c:pt>
                <c:pt idx="27">
                  <c:v>Чечельницький район</c:v>
                </c:pt>
                <c:pt idx="28">
                  <c:v>Шаргородський район</c:v>
                </c:pt>
                <c:pt idx="29">
                  <c:v>Ямпільський район</c:v>
                </c:pt>
                <c:pt idx="30">
                  <c:v>м. Ладижин</c:v>
                </c:pt>
                <c:pt idx="31">
                  <c:v>м. Вінниця</c:v>
                </c:pt>
              </c:strCache>
            </c:strRef>
          </c:cat>
          <c:val>
            <c:numRef>
              <c:f>Аркуш1!$B$2:$B$33</c:f>
              <c:numCache>
                <c:formatCode>General</c:formatCode>
                <c:ptCount val="32"/>
                <c:pt idx="0">
                  <c:v>17</c:v>
                </c:pt>
                <c:pt idx="1">
                  <c:v>118</c:v>
                </c:pt>
                <c:pt idx="2">
                  <c:v>319</c:v>
                </c:pt>
                <c:pt idx="3">
                  <c:v>9</c:v>
                </c:pt>
                <c:pt idx="4">
                  <c:v>63</c:v>
                </c:pt>
                <c:pt idx="5">
                  <c:v>205</c:v>
                </c:pt>
                <c:pt idx="6">
                  <c:v>12</c:v>
                </c:pt>
                <c:pt idx="7">
                  <c:v>145</c:v>
                </c:pt>
                <c:pt idx="8">
                  <c:v>12</c:v>
                </c:pt>
                <c:pt idx="9">
                  <c:v>85</c:v>
                </c:pt>
                <c:pt idx="10">
                  <c:v>86</c:v>
                </c:pt>
                <c:pt idx="11">
                  <c:v>62</c:v>
                </c:pt>
                <c:pt idx="12">
                  <c:v>19</c:v>
                </c:pt>
                <c:pt idx="13">
                  <c:v>177</c:v>
                </c:pt>
                <c:pt idx="14">
                  <c:v>54</c:v>
                </c:pt>
                <c:pt idx="15">
                  <c:v>388</c:v>
                </c:pt>
                <c:pt idx="16">
                  <c:v>187</c:v>
                </c:pt>
                <c:pt idx="17">
                  <c:v>30</c:v>
                </c:pt>
                <c:pt idx="18">
                  <c:v>11</c:v>
                </c:pt>
                <c:pt idx="19">
                  <c:v>53</c:v>
                </c:pt>
                <c:pt idx="20">
                  <c:v>57</c:v>
                </c:pt>
                <c:pt idx="21">
                  <c:v>26</c:v>
                </c:pt>
                <c:pt idx="22">
                  <c:v>55</c:v>
                </c:pt>
                <c:pt idx="23">
                  <c:v>316</c:v>
                </c:pt>
                <c:pt idx="24">
                  <c:v>17</c:v>
                </c:pt>
                <c:pt idx="25">
                  <c:v>37</c:v>
                </c:pt>
                <c:pt idx="26">
                  <c:v>85</c:v>
                </c:pt>
                <c:pt idx="27">
                  <c:v>37</c:v>
                </c:pt>
                <c:pt idx="28">
                  <c:v>83</c:v>
                </c:pt>
                <c:pt idx="29">
                  <c:v>173</c:v>
                </c:pt>
                <c:pt idx="30">
                  <c:v>126</c:v>
                </c:pt>
                <c:pt idx="31">
                  <c:v>1241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0-6655-4A1D-B703-0D833A7DA6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Стать </a:t>
            </a:r>
            <a:r>
              <a:rPr lang="ru-RU" dirty="0" err="1"/>
              <a:t>респондентів</a:t>
            </a:r>
            <a:endParaRPr lang="ru-RU" dirty="0"/>
          </a:p>
          <a:p>
            <a:pPr>
              <a:defRPr/>
            </a:pP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9380139084257184"/>
          <c:y val="0.14144213867416991"/>
          <c:w val="0.43944969378827653"/>
          <c:h val="0.7324161563137942"/>
        </c:manualLayout>
      </c:layout>
      <c:pieChart>
        <c:varyColors val="1"/>
        <c:ser>
          <c:idx val="0"/>
          <c:order val="0"/>
          <c:spPr>
            <a:solidFill>
              <a:srgbClr val="FFCCCC"/>
            </a:solidFill>
          </c:spPr>
          <c:dPt>
            <c:idx val="0"/>
            <c:bubble3D val="0"/>
            <c:explosion val="3"/>
            <c:spPr>
              <a:solidFill>
                <a:srgbClr val="FF99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33-4BC8-858F-7C79649B0873}"/>
              </c:ext>
            </c:extLst>
          </c:dPt>
          <c:dPt>
            <c:idx val="1"/>
            <c:bubble3D val="0"/>
            <c:spPr>
              <a:solidFill>
                <a:srgbClr val="6699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33-4BC8-858F-7C79649B08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п.10!$A$7:$A$8</c:f>
              <c:strCache>
                <c:ptCount val="2"/>
                <c:pt idx="0">
                  <c:v>жіноча.</c:v>
                </c:pt>
                <c:pt idx="1">
                  <c:v>чоловіча;</c:v>
                </c:pt>
              </c:strCache>
            </c:strRef>
          </c:cat>
          <c:val>
            <c:numRef>
              <c:f>п.10!$B$7:$B$8</c:f>
              <c:numCache>
                <c:formatCode>General</c:formatCode>
                <c:ptCount val="2"/>
                <c:pt idx="0">
                  <c:v>2530</c:v>
                </c:pt>
                <c:pt idx="1">
                  <c:v>1775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33-4BC8-858F-7C79649B08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17406D"/>
    </a:solidFill>
    <a:ln>
      <a:noFill/>
    </a:ln>
    <a:effectLst>
      <a:glow rad="139700">
        <a:schemeClr val="accent1">
          <a:satMod val="175000"/>
          <a:alpha val="40000"/>
        </a:schemeClr>
      </a:glo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0"/>
              <a:t>1. Ви плануєте після закінчення школи</a:t>
            </a:r>
          </a:p>
          <a:p>
            <a:pPr>
              <a:defRPr/>
            </a:pPr>
            <a:endParaRPr lang="ru-RU" b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2308262180626929"/>
          <c:y val="0.1368124817731117"/>
          <c:w val="0.34574418892427528"/>
          <c:h val="0.7156083448053907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55-4076-812D-F145BC526E5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55-4076-812D-F145BC526E5D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55-4076-812D-F145BC526E5D}"/>
              </c:ext>
            </c:extLst>
          </c:dPt>
          <c:dLbls>
            <c:dLbl>
              <c:idx val="2"/>
              <c:layout>
                <c:manualLayout>
                  <c:x val="1.3959118943878837E-2"/>
                  <c:y val="1.0383493729950339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255-4076-812D-F145BC526E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п.1!$A$2:$A$4</c:f>
              <c:strCache>
                <c:ptCount val="3"/>
                <c:pt idx="0">
                  <c:v>навчатися;</c:v>
                </c:pt>
                <c:pt idx="1">
                  <c:v>працювати і навчатись;</c:v>
                </c:pt>
                <c:pt idx="2">
                  <c:v>працювати;</c:v>
                </c:pt>
              </c:strCache>
            </c:strRef>
          </c:cat>
          <c:val>
            <c:numRef>
              <c:f>п.1!$B$2:$B$4</c:f>
              <c:numCache>
                <c:formatCode>General</c:formatCode>
                <c:ptCount val="3"/>
                <c:pt idx="0">
                  <c:v>2408</c:v>
                </c:pt>
                <c:pt idx="1">
                  <c:v>1743</c:v>
                </c:pt>
                <c:pt idx="2">
                  <c:v>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255-4076-812D-F145BC526E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2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17406D"/>
    </a:solidFill>
    <a:ln>
      <a:noFill/>
    </a:ln>
    <a:effectLst>
      <a:glow rad="139700">
        <a:schemeClr val="accent1">
          <a:satMod val="175000"/>
          <a:alpha val="40000"/>
        </a:schemeClr>
      </a:glo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baseline="0">
                <a:effectLst/>
              </a:rPr>
              <a:t>2. Чи прийняли ви рішення щодо вибору майбутньої професії (спеціальності)?</a:t>
            </a:r>
            <a:endParaRPr lang="ru-RU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0634610499990228"/>
          <c:y val="0.17264865549095365"/>
          <c:w val="0.35930162885966799"/>
          <c:h val="0.6989471750464015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E0-402F-B405-9B560328E79D}"/>
              </c:ext>
            </c:extLst>
          </c:dPt>
          <c:dPt>
            <c:idx val="1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4E0-402F-B405-9B560328E79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п.2!$A$2:$A$3</c:f>
              <c:strCache>
                <c:ptCount val="2"/>
                <c:pt idx="0">
                  <c:v>так </c:v>
                </c:pt>
                <c:pt idx="1">
                  <c:v>ні / вагаюсь.</c:v>
                </c:pt>
              </c:strCache>
            </c:strRef>
          </c:cat>
          <c:val>
            <c:numRef>
              <c:f>п.2!$B$2:$B$3</c:f>
              <c:numCache>
                <c:formatCode>General</c:formatCode>
                <c:ptCount val="2"/>
                <c:pt idx="0">
                  <c:v>2276</c:v>
                </c:pt>
                <c:pt idx="1">
                  <c:v>2029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E0-402F-B405-9B560328E7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>
          <a:glow rad="228600">
            <a:schemeClr val="accent1">
              <a:satMod val="175000"/>
              <a:alpha val="40000"/>
            </a:schemeClr>
          </a:glow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17406D"/>
    </a:solidFill>
    <a:ln>
      <a:noFill/>
    </a:ln>
    <a:effectLst>
      <a:glow rad="139700">
        <a:schemeClr val="accent1">
          <a:satMod val="175000"/>
          <a:alpha val="40000"/>
        </a:schemeClr>
      </a:glo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3. Ваш основний варіант майбутньої професії (спеціальності)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1678637168889758E-2"/>
          <c:y val="8.0307822053552622E-2"/>
          <c:w val="0.93318826544924927"/>
          <c:h val="0.628570906815016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п.3!$A$3:$A$42</c:f>
              <c:strCache>
                <c:ptCount val="40"/>
                <c:pt idx="0">
                  <c:v>ІТ спеціальності</c:v>
                </c:pt>
                <c:pt idx="1">
                  <c:v>юрист</c:v>
                </c:pt>
                <c:pt idx="2">
                  <c:v>лікар</c:v>
                </c:pt>
                <c:pt idx="3">
                  <c:v>дизайнер </c:v>
                </c:pt>
                <c:pt idx="4">
                  <c:v>поліцейський</c:v>
                </c:pt>
                <c:pt idx="5">
                  <c:v>перекладач</c:v>
                </c:pt>
                <c:pt idx="6">
                  <c:v>психолог</c:v>
                </c:pt>
                <c:pt idx="7">
                  <c:v>вчитель</c:v>
                </c:pt>
                <c:pt idx="8">
                  <c:v>менеджер</c:v>
                </c:pt>
                <c:pt idx="9">
                  <c:v>економіст</c:v>
                </c:pt>
                <c:pt idx="10">
                  <c:v>журналіст</c:v>
                </c:pt>
                <c:pt idx="11">
                  <c:v>кухар</c:v>
                </c:pt>
                <c:pt idx="12">
                  <c:v>військовий </c:v>
                </c:pt>
                <c:pt idx="13">
                  <c:v>перукар</c:v>
                </c:pt>
                <c:pt idx="14">
                  <c:v>маркетолог</c:v>
                </c:pt>
                <c:pt idx="15">
                  <c:v>електрик</c:v>
                </c:pt>
                <c:pt idx="16">
                  <c:v>інженер</c:v>
                </c:pt>
                <c:pt idx="17">
                  <c:v>кондитер</c:v>
                </c:pt>
                <c:pt idx="18">
                  <c:v>водій</c:v>
                </c:pt>
                <c:pt idx="19">
                  <c:v>фармацевт</c:v>
                </c:pt>
                <c:pt idx="20">
                  <c:v>ветеринар</c:v>
                </c:pt>
                <c:pt idx="21">
                  <c:v>агроном</c:v>
                </c:pt>
                <c:pt idx="22">
                  <c:v>візажист</c:v>
                </c:pt>
                <c:pt idx="23">
                  <c:v>стоматолог</c:v>
                </c:pt>
                <c:pt idx="24">
                  <c:v>спеціальності готельно-ресторанної справи </c:v>
                </c:pt>
                <c:pt idx="25">
                  <c:v>лісничий</c:v>
                </c:pt>
                <c:pt idx="26">
                  <c:v>бухгалтер</c:v>
                </c:pt>
                <c:pt idx="27">
                  <c:v>автомеханік </c:v>
                </c:pt>
                <c:pt idx="28">
                  <c:v>банківський службовець</c:v>
                </c:pt>
                <c:pt idx="29">
                  <c:v>косметолог</c:v>
                </c:pt>
                <c:pt idx="30">
                  <c:v>зварник</c:v>
                </c:pt>
                <c:pt idx="31">
                  <c:v>актор</c:v>
                </c:pt>
                <c:pt idx="32">
                  <c:v>тракторист</c:v>
                </c:pt>
                <c:pt idx="33">
                  <c:v>виховалель</c:v>
                </c:pt>
                <c:pt idx="34">
                  <c:v>фельшер / медична сестра</c:v>
                </c:pt>
                <c:pt idx="35">
                  <c:v>фінансист</c:v>
                </c:pt>
                <c:pt idx="36">
                  <c:v>пілот</c:v>
                </c:pt>
                <c:pt idx="37">
                  <c:v>логопед</c:v>
                </c:pt>
                <c:pt idx="38">
                  <c:v>пожежник </c:v>
                </c:pt>
                <c:pt idx="39">
                  <c:v>телеведучий, диктор</c:v>
                </c:pt>
              </c:strCache>
            </c:strRef>
          </c:cat>
          <c:val>
            <c:numRef>
              <c:f>п.3!$B$3:$B$42</c:f>
              <c:numCache>
                <c:formatCode>General</c:formatCode>
                <c:ptCount val="40"/>
                <c:pt idx="0">
                  <c:v>343</c:v>
                </c:pt>
                <c:pt idx="1">
                  <c:v>251</c:v>
                </c:pt>
                <c:pt idx="2">
                  <c:v>186</c:v>
                </c:pt>
                <c:pt idx="3">
                  <c:v>156</c:v>
                </c:pt>
                <c:pt idx="4">
                  <c:v>142</c:v>
                </c:pt>
                <c:pt idx="5">
                  <c:v>138</c:v>
                </c:pt>
                <c:pt idx="6">
                  <c:v>128</c:v>
                </c:pt>
                <c:pt idx="7">
                  <c:v>117</c:v>
                </c:pt>
                <c:pt idx="8">
                  <c:v>115</c:v>
                </c:pt>
                <c:pt idx="9">
                  <c:v>109</c:v>
                </c:pt>
                <c:pt idx="10">
                  <c:v>91</c:v>
                </c:pt>
                <c:pt idx="11">
                  <c:v>88</c:v>
                </c:pt>
                <c:pt idx="12">
                  <c:v>79</c:v>
                </c:pt>
                <c:pt idx="13">
                  <c:v>79</c:v>
                </c:pt>
                <c:pt idx="14">
                  <c:v>75</c:v>
                </c:pt>
                <c:pt idx="15">
                  <c:v>68</c:v>
                </c:pt>
                <c:pt idx="16">
                  <c:v>67</c:v>
                </c:pt>
                <c:pt idx="17">
                  <c:v>62</c:v>
                </c:pt>
                <c:pt idx="18">
                  <c:v>61</c:v>
                </c:pt>
                <c:pt idx="19">
                  <c:v>55</c:v>
                </c:pt>
                <c:pt idx="20">
                  <c:v>49</c:v>
                </c:pt>
                <c:pt idx="21">
                  <c:v>48</c:v>
                </c:pt>
                <c:pt idx="22">
                  <c:v>45</c:v>
                </c:pt>
                <c:pt idx="23">
                  <c:v>43</c:v>
                </c:pt>
                <c:pt idx="24">
                  <c:v>42</c:v>
                </c:pt>
                <c:pt idx="25">
                  <c:v>31</c:v>
                </c:pt>
                <c:pt idx="26">
                  <c:v>30</c:v>
                </c:pt>
                <c:pt idx="27">
                  <c:v>30</c:v>
                </c:pt>
                <c:pt idx="28">
                  <c:v>29</c:v>
                </c:pt>
                <c:pt idx="29">
                  <c:v>28</c:v>
                </c:pt>
                <c:pt idx="30">
                  <c:v>27</c:v>
                </c:pt>
                <c:pt idx="31">
                  <c:v>25</c:v>
                </c:pt>
                <c:pt idx="32">
                  <c:v>24</c:v>
                </c:pt>
                <c:pt idx="33">
                  <c:v>23</c:v>
                </c:pt>
                <c:pt idx="34">
                  <c:v>23</c:v>
                </c:pt>
                <c:pt idx="35">
                  <c:v>22</c:v>
                </c:pt>
                <c:pt idx="36">
                  <c:v>18</c:v>
                </c:pt>
                <c:pt idx="37">
                  <c:v>15</c:v>
                </c:pt>
                <c:pt idx="38">
                  <c:v>14</c:v>
                </c:pt>
                <c:pt idx="39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7D-4F4B-8F50-DBEB1FEACB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7526431"/>
        <c:axId val="707144367"/>
      </c:barChart>
      <c:catAx>
        <c:axId val="637526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707144367"/>
        <c:crosses val="autoZero"/>
        <c:auto val="1"/>
        <c:lblAlgn val="ctr"/>
        <c:lblOffset val="100"/>
        <c:noMultiLvlLbl val="0"/>
      </c:catAx>
      <c:valAx>
        <c:axId val="7071443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637526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3. Ваш основний варіант майбутньої професії (спеціальності)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1678637168889758E-2"/>
          <c:y val="8.0307822053552622E-2"/>
          <c:w val="0.93318826544924927"/>
          <c:h val="0.6285709068150162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7526431"/>
        <c:axId val="707144367"/>
      </c:barChart>
      <c:catAx>
        <c:axId val="637526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707144367"/>
        <c:crosses val="autoZero"/>
        <c:auto val="1"/>
        <c:lblAlgn val="ctr"/>
        <c:lblOffset val="100"/>
        <c:noMultiLvlLbl val="0"/>
      </c:catAx>
      <c:valAx>
        <c:axId val="7071443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637526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4. Ваш запасний варіант майбутньої професії (спеціальності)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652318726116682E-2"/>
          <c:y val="0.10904989384288749"/>
          <c:w val="0.92954570838219686"/>
          <c:h val="0.525245122624003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Аркуш2!$A$3:$A$39</c:f>
              <c:strCache>
                <c:ptCount val="37"/>
                <c:pt idx="0">
                  <c:v>ІТ спеціальності</c:v>
                </c:pt>
                <c:pt idx="1">
                  <c:v>юрист</c:v>
                </c:pt>
                <c:pt idx="2">
                  <c:v>лікар</c:v>
                </c:pt>
                <c:pt idx="3">
                  <c:v>вчитель</c:v>
                </c:pt>
                <c:pt idx="4">
                  <c:v>психолог</c:v>
                </c:pt>
                <c:pt idx="5">
                  <c:v>поліцейський</c:v>
                </c:pt>
                <c:pt idx="6">
                  <c:v>перекладач</c:v>
                </c:pt>
                <c:pt idx="7">
                  <c:v>дизайнер </c:v>
                </c:pt>
                <c:pt idx="8">
                  <c:v>кухар</c:v>
                </c:pt>
                <c:pt idx="9">
                  <c:v>економіст</c:v>
                </c:pt>
                <c:pt idx="10">
                  <c:v>перукар</c:v>
                </c:pt>
                <c:pt idx="11">
                  <c:v>військовий </c:v>
                </c:pt>
                <c:pt idx="12">
                  <c:v>електрик</c:v>
                </c:pt>
                <c:pt idx="13">
                  <c:v>водій</c:v>
                </c:pt>
                <c:pt idx="14">
                  <c:v>менеджер</c:v>
                </c:pt>
                <c:pt idx="15">
                  <c:v>кондитер</c:v>
                </c:pt>
                <c:pt idx="16">
                  <c:v>фельшер / медична сестра</c:v>
                </c:pt>
                <c:pt idx="17">
                  <c:v>фармацевт</c:v>
                </c:pt>
                <c:pt idx="18">
                  <c:v>інженер</c:v>
                </c:pt>
                <c:pt idx="19">
                  <c:v>візажист</c:v>
                </c:pt>
                <c:pt idx="20">
                  <c:v>агроном</c:v>
                </c:pt>
                <c:pt idx="21">
                  <c:v>журналіст</c:v>
                </c:pt>
                <c:pt idx="22">
                  <c:v>ветеринар</c:v>
                </c:pt>
                <c:pt idx="23">
                  <c:v>стоматолог</c:v>
                </c:pt>
                <c:pt idx="24">
                  <c:v>автомеханік </c:v>
                </c:pt>
                <c:pt idx="25">
                  <c:v>зварник</c:v>
                </c:pt>
                <c:pt idx="26">
                  <c:v>виховалель</c:v>
                </c:pt>
                <c:pt idx="27">
                  <c:v>спеціальності готельно-ресторанної справи </c:v>
                </c:pt>
                <c:pt idx="28">
                  <c:v>тракторист</c:v>
                </c:pt>
                <c:pt idx="29">
                  <c:v>бухгалтер</c:v>
                </c:pt>
                <c:pt idx="30">
                  <c:v>маркетолог</c:v>
                </c:pt>
                <c:pt idx="31">
                  <c:v>косметолог</c:v>
                </c:pt>
                <c:pt idx="32">
                  <c:v>банківський службовець</c:v>
                </c:pt>
                <c:pt idx="33">
                  <c:v>логопед</c:v>
                </c:pt>
                <c:pt idx="34">
                  <c:v>пожежник </c:v>
                </c:pt>
                <c:pt idx="35">
                  <c:v>лісничий</c:v>
                </c:pt>
                <c:pt idx="36">
                  <c:v>пілот</c:v>
                </c:pt>
              </c:strCache>
            </c:strRef>
          </c:cat>
          <c:val>
            <c:numRef>
              <c:f>Аркуш2!$B$3:$B$39</c:f>
              <c:numCache>
                <c:formatCode>General</c:formatCode>
                <c:ptCount val="37"/>
                <c:pt idx="0">
                  <c:v>274</c:v>
                </c:pt>
                <c:pt idx="1">
                  <c:v>161</c:v>
                </c:pt>
                <c:pt idx="2">
                  <c:v>152</c:v>
                </c:pt>
                <c:pt idx="3">
                  <c:v>137</c:v>
                </c:pt>
                <c:pt idx="4">
                  <c:v>123</c:v>
                </c:pt>
                <c:pt idx="5">
                  <c:v>112</c:v>
                </c:pt>
                <c:pt idx="6">
                  <c:v>101</c:v>
                </c:pt>
                <c:pt idx="7">
                  <c:v>93</c:v>
                </c:pt>
                <c:pt idx="8">
                  <c:v>91</c:v>
                </c:pt>
                <c:pt idx="9">
                  <c:v>87</c:v>
                </c:pt>
                <c:pt idx="10">
                  <c:v>83</c:v>
                </c:pt>
                <c:pt idx="11">
                  <c:v>80</c:v>
                </c:pt>
                <c:pt idx="12">
                  <c:v>69</c:v>
                </c:pt>
                <c:pt idx="13">
                  <c:v>69</c:v>
                </c:pt>
                <c:pt idx="14">
                  <c:v>68</c:v>
                </c:pt>
                <c:pt idx="15">
                  <c:v>68</c:v>
                </c:pt>
                <c:pt idx="16">
                  <c:v>61</c:v>
                </c:pt>
                <c:pt idx="17">
                  <c:v>58</c:v>
                </c:pt>
                <c:pt idx="18">
                  <c:v>56</c:v>
                </c:pt>
                <c:pt idx="19">
                  <c:v>55</c:v>
                </c:pt>
                <c:pt idx="20">
                  <c:v>52</c:v>
                </c:pt>
                <c:pt idx="21">
                  <c:v>51</c:v>
                </c:pt>
                <c:pt idx="22">
                  <c:v>51</c:v>
                </c:pt>
                <c:pt idx="23">
                  <c:v>46</c:v>
                </c:pt>
                <c:pt idx="24">
                  <c:v>46</c:v>
                </c:pt>
                <c:pt idx="25">
                  <c:v>46</c:v>
                </c:pt>
                <c:pt idx="26">
                  <c:v>45</c:v>
                </c:pt>
                <c:pt idx="27">
                  <c:v>39</c:v>
                </c:pt>
                <c:pt idx="28">
                  <c:v>38</c:v>
                </c:pt>
                <c:pt idx="29">
                  <c:v>37</c:v>
                </c:pt>
                <c:pt idx="30">
                  <c:v>36</c:v>
                </c:pt>
                <c:pt idx="31">
                  <c:v>35</c:v>
                </c:pt>
                <c:pt idx="32">
                  <c:v>21</c:v>
                </c:pt>
                <c:pt idx="33">
                  <c:v>19</c:v>
                </c:pt>
                <c:pt idx="34">
                  <c:v>18</c:v>
                </c:pt>
                <c:pt idx="35">
                  <c:v>15</c:v>
                </c:pt>
                <c:pt idx="3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EF-4C84-AABE-259DCC8D12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73290943"/>
        <c:axId val="480874719"/>
      </c:barChart>
      <c:catAx>
        <c:axId val="77329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80874719"/>
        <c:crosses val="autoZero"/>
        <c:auto val="1"/>
        <c:lblAlgn val="ctr"/>
        <c:lblOffset val="100"/>
        <c:noMultiLvlLbl val="0"/>
      </c:catAx>
      <c:valAx>
        <c:axId val="4808747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773290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/>
              <a:t>5. Що вплинуло на ваш вибір?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п.5!$A$2:$A$9</c:f>
              <c:strCache>
                <c:ptCount val="8"/>
                <c:pt idx="0">
                  <c:v>особисті професійні плани</c:v>
                </c:pt>
                <c:pt idx="1">
                  <c:v>здібності, схильності</c:v>
                </c:pt>
                <c:pt idx="2">
                  <c:v>інформованість про професію (перспективність, умови праці, оплата праці тощо)</c:v>
                </c:pt>
                <c:pt idx="3">
                  <c:v>затребуваність професії</c:v>
                </c:pt>
                <c:pt idx="4">
                  <c:v>позиція батьків, старших членів сім'ї</c:v>
                </c:pt>
                <c:pt idx="5">
                  <c:v>матеріальні можливості родини</c:v>
                </c:pt>
                <c:pt idx="6">
                  <c:v>позиція друзів</c:v>
                </c:pt>
                <c:pt idx="7">
                  <c:v>позиція вчителів</c:v>
                </c:pt>
              </c:strCache>
            </c:strRef>
          </c:cat>
          <c:val>
            <c:numRef>
              <c:f>п.5!$B$2:$B$9</c:f>
              <c:numCache>
                <c:formatCode>General</c:formatCode>
                <c:ptCount val="8"/>
                <c:pt idx="0">
                  <c:v>2749</c:v>
                </c:pt>
                <c:pt idx="1">
                  <c:v>2478</c:v>
                </c:pt>
                <c:pt idx="2">
                  <c:v>2031</c:v>
                </c:pt>
                <c:pt idx="3">
                  <c:v>1236</c:v>
                </c:pt>
                <c:pt idx="4">
                  <c:v>1084</c:v>
                </c:pt>
                <c:pt idx="5">
                  <c:v>456</c:v>
                </c:pt>
                <c:pt idx="6">
                  <c:v>192</c:v>
                </c:pt>
                <c:pt idx="7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AB-4EA3-8656-C527E2969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61341439"/>
        <c:axId val="1124266815"/>
      </c:barChart>
      <c:catAx>
        <c:axId val="1161341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4266815"/>
        <c:crosses val="autoZero"/>
        <c:auto val="1"/>
        <c:lblAlgn val="ctr"/>
        <c:lblOffset val="100"/>
        <c:noMultiLvlLbl val="0"/>
      </c:catAx>
      <c:valAx>
        <c:axId val="11242668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613414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17406D"/>
    </a:solidFill>
    <a:ln>
      <a:noFill/>
    </a:ln>
    <a:effectLst>
      <a:glow rad="139700">
        <a:schemeClr val="accent1">
          <a:satMod val="175000"/>
          <a:alpha val="40000"/>
        </a:schemeClr>
      </a:glow>
    </a:effectLst>
  </c:spPr>
  <c:txPr>
    <a:bodyPr/>
    <a:lstStyle/>
    <a:p>
      <a:pPr>
        <a:defRPr sz="1200"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baseline="0">
                <a:effectLst/>
              </a:rPr>
              <a:t>6. Що ускладнює здійснення професійного вибору?</a:t>
            </a:r>
            <a:endParaRPr lang="ru-RU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п.6!$A$2:$A$6</c:f>
              <c:strCache>
                <c:ptCount val="5"/>
                <c:pt idx="0">
                  <c:v>труднощі вибору із багатьох привабливих варіантів</c:v>
                </c:pt>
                <c:pt idx="1">
                  <c:v>невміння об’єктивно оцінити власні можливості</c:v>
                </c:pt>
                <c:pt idx="2">
                  <c:v>погана інформованість</c:v>
                </c:pt>
                <c:pt idx="3">
                  <c:v>неможливість отримання професії, яка цікавить</c:v>
                </c:pt>
                <c:pt idx="4">
                  <c:v>проблеми зі здоров'ям</c:v>
                </c:pt>
              </c:strCache>
            </c:strRef>
          </c:cat>
          <c:val>
            <c:numRef>
              <c:f>п.6!$B$2:$B$6</c:f>
              <c:numCache>
                <c:formatCode>General</c:formatCode>
                <c:ptCount val="5"/>
                <c:pt idx="0">
                  <c:v>1954</c:v>
                </c:pt>
                <c:pt idx="1">
                  <c:v>1283</c:v>
                </c:pt>
                <c:pt idx="2">
                  <c:v>702</c:v>
                </c:pt>
                <c:pt idx="3">
                  <c:v>672</c:v>
                </c:pt>
                <c:pt idx="4">
                  <c:v>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9C-44C9-A553-75B4003EAC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68001935"/>
        <c:axId val="1124225215"/>
      </c:barChart>
      <c:catAx>
        <c:axId val="11680019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4225215"/>
        <c:crosses val="autoZero"/>
        <c:auto val="1"/>
        <c:lblAlgn val="ctr"/>
        <c:lblOffset val="100"/>
        <c:noMultiLvlLbl val="0"/>
      </c:catAx>
      <c:valAx>
        <c:axId val="11242252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68001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17406D"/>
    </a:solidFill>
    <a:ln>
      <a:noFill/>
    </a:ln>
    <a:effectLst>
      <a:glow rad="139700">
        <a:schemeClr val="accent1">
          <a:satMod val="175000"/>
          <a:alpha val="40000"/>
        </a:schemeClr>
      </a:glo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004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13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784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306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45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084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55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78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5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4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22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3A8A5738-7882-4650-9E9F-AC6FB01EFD0B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3C7D9667-2482-4605-9B64-BA179604E7E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57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BF5A3EC-F839-45CA-B646-E5834D75C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Результати онлайн-опитування стосовно професійного самовизначення старшокласників</a:t>
            </a:r>
            <a:b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та факторів, які на нього впливають</a:t>
            </a:r>
            <a:endParaRPr lang="uk-UA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6D22D4-99CA-4EBB-824A-622DAB07D6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0"/>
          <a:stretch/>
        </p:blipFill>
        <p:spPr>
          <a:xfrm>
            <a:off x="2070225" y="2015769"/>
            <a:ext cx="8049465" cy="3965890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FC70142A-C0EA-4CDE-B918-BECF28EBDEFC}"/>
              </a:ext>
            </a:extLst>
          </p:cNvPr>
          <p:cNvSpPr/>
          <p:nvPr/>
        </p:nvSpPr>
        <p:spPr>
          <a:xfrm>
            <a:off x="2070226" y="6204492"/>
            <a:ext cx="8049465" cy="369332"/>
          </a:xfrm>
          <a:prstGeom prst="rect">
            <a:avLst/>
          </a:prstGeom>
          <a:solidFill>
            <a:schemeClr val="tx1"/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 fontAlgn="ctr"/>
            <a:r>
              <a:rPr lang="uk-UA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Опитування проводилося з жовтня 2020 р. по березень 2021 р.</a:t>
            </a:r>
          </a:p>
        </p:txBody>
      </p:sp>
    </p:spTree>
    <p:extLst>
      <p:ext uri="{BB962C8B-B14F-4D97-AF65-F5344CB8AC3E}">
        <p14:creationId xmlns:p14="http://schemas.microsoft.com/office/powerpoint/2010/main" val="2316975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іаграма 1">
            <a:extLst>
              <a:ext uri="{FF2B5EF4-FFF2-40B4-BE49-F238E27FC236}">
                <a16:creationId xmlns:a16="http://schemas.microsoft.com/office/drawing/2014/main" id="{80106374-1FDD-4592-8A86-8D2AB5AFC8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2829649"/>
              </p:ext>
            </p:extLst>
          </p:nvPr>
        </p:nvGraphicFramePr>
        <p:xfrm>
          <a:off x="853878" y="1053123"/>
          <a:ext cx="5326161" cy="3175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іаграма 2">
            <a:extLst>
              <a:ext uri="{FF2B5EF4-FFF2-40B4-BE49-F238E27FC236}">
                <a16:creationId xmlns:a16="http://schemas.microsoft.com/office/drawing/2014/main" id="{D4BE7F16-4E39-4C47-8FD9-F93EC5139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1322262"/>
              </p:ext>
            </p:extLst>
          </p:nvPr>
        </p:nvGraphicFramePr>
        <p:xfrm>
          <a:off x="6180039" y="3512576"/>
          <a:ext cx="5326161" cy="3092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EFC6DC8E-4870-477E-96AF-3130AC1321B8}"/>
              </a:ext>
            </a:extLst>
          </p:cNvPr>
          <p:cNvSpPr/>
          <p:nvPr/>
        </p:nvSpPr>
        <p:spPr>
          <a:xfrm>
            <a:off x="2894629" y="253023"/>
            <a:ext cx="5587972" cy="369332"/>
          </a:xfrm>
          <a:prstGeom prst="rect">
            <a:avLst/>
          </a:prstGeom>
          <a:solidFill>
            <a:schemeClr val="tx1"/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 fontAlgn="ctr"/>
            <a:r>
              <a:rPr lang="uk-UA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опитуванні взяли участь 4305 респондентів</a:t>
            </a:r>
          </a:p>
        </p:txBody>
      </p:sp>
    </p:spTree>
    <p:extLst>
      <p:ext uri="{BB962C8B-B14F-4D97-AF65-F5344CB8AC3E}">
        <p14:creationId xmlns:p14="http://schemas.microsoft.com/office/powerpoint/2010/main" val="1501024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AD481038-598B-4B3D-8039-9693EFE0D9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4159806"/>
              </p:ext>
            </p:extLst>
          </p:nvPr>
        </p:nvGraphicFramePr>
        <p:xfrm>
          <a:off x="2730891" y="208353"/>
          <a:ext cx="6141720" cy="2967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іаграма 6">
            <a:extLst>
              <a:ext uri="{FF2B5EF4-FFF2-40B4-BE49-F238E27FC236}">
                <a16:creationId xmlns:a16="http://schemas.microsoft.com/office/drawing/2014/main" id="{43223BF1-F987-44DE-92B6-4DD717458C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936448"/>
              </p:ext>
            </p:extLst>
          </p:nvPr>
        </p:nvGraphicFramePr>
        <p:xfrm>
          <a:off x="2730891" y="3492427"/>
          <a:ext cx="6141720" cy="3157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8768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0FD9B4D7-5B18-4BB7-AE2A-10ADC5A46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3170083"/>
              </p:ext>
            </p:extLst>
          </p:nvPr>
        </p:nvGraphicFramePr>
        <p:xfrm>
          <a:off x="386861" y="284541"/>
          <a:ext cx="11641016" cy="6288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58C17537-92C9-4156-82A5-A4DC423A5AF0}"/>
              </a:ext>
            </a:extLst>
          </p:cNvPr>
          <p:cNvSpPr/>
          <p:nvPr/>
        </p:nvSpPr>
        <p:spPr>
          <a:xfrm>
            <a:off x="713641" y="6049802"/>
            <a:ext cx="2601059" cy="307777"/>
          </a:xfrm>
          <a:prstGeom prst="rect">
            <a:avLst/>
          </a:prstGeom>
          <a:solidFill>
            <a:srgbClr val="0F6FC6"/>
          </a:solidFill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Вказали 3697 респондентів</a:t>
            </a:r>
          </a:p>
        </p:txBody>
      </p:sp>
    </p:spTree>
    <p:extLst>
      <p:ext uri="{BB962C8B-B14F-4D97-AF65-F5344CB8AC3E}">
        <p14:creationId xmlns:p14="http://schemas.microsoft.com/office/powerpoint/2010/main" val="1002834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0FD9B4D7-5B18-4BB7-AE2A-10ADC5A46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7910695"/>
              </p:ext>
            </p:extLst>
          </p:nvPr>
        </p:nvGraphicFramePr>
        <p:xfrm>
          <a:off x="1345222" y="-562015"/>
          <a:ext cx="11386039" cy="6141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E3AA81C2-7A1C-42E1-B12F-6AEEA60173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8313102"/>
              </p:ext>
            </p:extLst>
          </p:nvPr>
        </p:nvGraphicFramePr>
        <p:xfrm>
          <a:off x="402980" y="597876"/>
          <a:ext cx="11386039" cy="6260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CA1D6532-9451-4E77-BDB2-2990FA903F90}"/>
              </a:ext>
            </a:extLst>
          </p:cNvPr>
          <p:cNvSpPr/>
          <p:nvPr/>
        </p:nvSpPr>
        <p:spPr>
          <a:xfrm>
            <a:off x="866041" y="6202202"/>
            <a:ext cx="2601059" cy="307777"/>
          </a:xfrm>
          <a:prstGeom prst="rect">
            <a:avLst/>
          </a:prstGeom>
          <a:solidFill>
            <a:srgbClr val="0F6FC6"/>
          </a:solidFill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Вказали 2987 респондентів</a:t>
            </a:r>
          </a:p>
        </p:txBody>
      </p:sp>
    </p:spTree>
    <p:extLst>
      <p:ext uri="{BB962C8B-B14F-4D97-AF65-F5344CB8AC3E}">
        <p14:creationId xmlns:p14="http://schemas.microsoft.com/office/powerpoint/2010/main" val="410708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іаграма 1">
            <a:extLst>
              <a:ext uri="{FF2B5EF4-FFF2-40B4-BE49-F238E27FC236}">
                <a16:creationId xmlns:a16="http://schemas.microsoft.com/office/drawing/2014/main" id="{C7558993-04EB-4BD4-AC8B-69A4E70874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3643930"/>
              </p:ext>
            </p:extLst>
          </p:nvPr>
        </p:nvGraphicFramePr>
        <p:xfrm>
          <a:off x="2986404" y="241935"/>
          <a:ext cx="6089650" cy="3061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іаграма 2">
            <a:extLst>
              <a:ext uri="{FF2B5EF4-FFF2-40B4-BE49-F238E27FC236}">
                <a16:creationId xmlns:a16="http://schemas.microsoft.com/office/drawing/2014/main" id="{EED7ECFC-D758-4AA9-9D83-C8180C77F6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5380041"/>
              </p:ext>
            </p:extLst>
          </p:nvPr>
        </p:nvGraphicFramePr>
        <p:xfrm>
          <a:off x="2986404" y="3510280"/>
          <a:ext cx="6089650" cy="2951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4028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іаграма 1">
            <a:extLst>
              <a:ext uri="{FF2B5EF4-FFF2-40B4-BE49-F238E27FC236}">
                <a16:creationId xmlns:a16="http://schemas.microsoft.com/office/drawing/2014/main" id="{2A77F11B-9C79-4548-BBF5-8E27AE258A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2364799"/>
              </p:ext>
            </p:extLst>
          </p:nvPr>
        </p:nvGraphicFramePr>
        <p:xfrm>
          <a:off x="3018009" y="236659"/>
          <a:ext cx="5658631" cy="3039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іаграма 2">
            <a:extLst>
              <a:ext uri="{FF2B5EF4-FFF2-40B4-BE49-F238E27FC236}">
                <a16:creationId xmlns:a16="http://schemas.microsoft.com/office/drawing/2014/main" id="{A05E18E2-BCC0-4DF7-99B2-DA19ECD7D0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1924007"/>
              </p:ext>
            </p:extLst>
          </p:nvPr>
        </p:nvGraphicFramePr>
        <p:xfrm>
          <a:off x="3018009" y="3505200"/>
          <a:ext cx="5658631" cy="3150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078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іаграма 1">
            <a:extLst>
              <a:ext uri="{FF2B5EF4-FFF2-40B4-BE49-F238E27FC236}">
                <a16:creationId xmlns:a16="http://schemas.microsoft.com/office/drawing/2014/main" id="{42F5C202-7011-4716-BBCE-BFB0F0D68C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86282"/>
              </p:ext>
            </p:extLst>
          </p:nvPr>
        </p:nvGraphicFramePr>
        <p:xfrm>
          <a:off x="448408" y="356479"/>
          <a:ext cx="11315700" cy="6290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675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троката">
  <a:themeElements>
    <a:clrScheme name="Сині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роката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роката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Строката</Template>
  <TotalTime>2719</TotalTime>
  <Words>146</Words>
  <Application>Microsoft Office PowerPoint</Application>
  <PresentationFormat>Широкий екран</PresentationFormat>
  <Paragraphs>19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2" baseType="lpstr">
      <vt:lpstr>Arial</vt:lpstr>
      <vt:lpstr>Corbel</vt:lpstr>
      <vt:lpstr>Wingdings</vt:lpstr>
      <vt:lpstr>Строката</vt:lpstr>
      <vt:lpstr>Результати онлайн-опитування стосовно професійного самовизначення старшокласників та факторів, які на нього впливають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OCZ Vin</dc:creator>
  <cp:lastModifiedBy>OCZ Vin</cp:lastModifiedBy>
  <cp:revision>174</cp:revision>
  <cp:lastPrinted>2021-04-28T08:51:31Z</cp:lastPrinted>
  <dcterms:created xsi:type="dcterms:W3CDTF">2020-11-16T09:58:08Z</dcterms:created>
  <dcterms:modified xsi:type="dcterms:W3CDTF">2021-05-20T05:24:26Z</dcterms:modified>
</cp:coreProperties>
</file>